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355" r:id="rId5"/>
    <p:sldId id="356" r:id="rId6"/>
    <p:sldId id="382" r:id="rId7"/>
    <p:sldId id="357" r:id="rId8"/>
    <p:sldId id="359" r:id="rId9"/>
    <p:sldId id="358" r:id="rId10"/>
    <p:sldId id="384" r:id="rId11"/>
    <p:sldId id="363" r:id="rId12"/>
    <p:sldId id="362" r:id="rId13"/>
    <p:sldId id="364" r:id="rId14"/>
    <p:sldId id="365" r:id="rId15"/>
    <p:sldId id="368" r:id="rId16"/>
    <p:sldId id="366" r:id="rId17"/>
    <p:sldId id="367" r:id="rId18"/>
    <p:sldId id="369" r:id="rId19"/>
    <p:sldId id="371" r:id="rId20"/>
    <p:sldId id="370" r:id="rId21"/>
    <p:sldId id="372" r:id="rId22"/>
    <p:sldId id="373" r:id="rId23"/>
    <p:sldId id="375" r:id="rId24"/>
    <p:sldId id="374" r:id="rId25"/>
    <p:sldId id="376" r:id="rId26"/>
    <p:sldId id="377" r:id="rId27"/>
    <p:sldId id="3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18"/>
    <a:srgbClr val="CA2C35"/>
    <a:srgbClr val="CD575D"/>
    <a:srgbClr val="0D0D0D"/>
    <a:srgbClr val="ED844B"/>
    <a:srgbClr val="B33357"/>
    <a:srgbClr val="AC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9" autoAdjust="0"/>
    <p:restoredTop sz="95753" autoAdjust="0"/>
  </p:normalViewPr>
  <p:slideViewPr>
    <p:cSldViewPr snapToGrid="0">
      <p:cViewPr>
        <p:scale>
          <a:sx n="66" d="100"/>
          <a:sy n="66" d="100"/>
        </p:scale>
        <p:origin x="654" y="774"/>
      </p:cViewPr>
      <p:guideLst>
        <p:guide pos="3840"/>
        <p:guide orient="horz" pos="2198"/>
        <p:guide pos="671"/>
        <p:guide pos="703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-1296"/>
    </p:cViewPr>
  </p:sorterViewPr>
  <p:notesViewPr>
    <p:cSldViewPr snapToGrid="0">
      <p:cViewPr varScale="1">
        <p:scale>
          <a:sx n="67" d="100"/>
          <a:sy n="67" d="100"/>
        </p:scale>
        <p:origin x="374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A209B-2A58-46BD-98C4-4ADC42034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3B42-D1E1-47CB-A9E4-A63D9C533E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  <a:endParaRPr lang="zh-CN" altLang="en-US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再介绍服务建模之前，我们提问，什么样的服务是好服务？</a:t>
            </a:r>
            <a:endParaRPr lang="zh-CN" altLang="en-US"/>
          </a:p>
          <a:p>
            <a:r>
              <a:rPr lang="zh-CN" altLang="en-US"/>
              <a:t>可以看到，跟好代码的原则一样，好的服务特征有两点，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松耦合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、高内聚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服务的松耦合指的是：读一下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服务的高内聚指的是：读一下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如今提到微服务建模，绕不过的一个概念就是</a:t>
            </a:r>
            <a:r>
              <a:rPr lang="en-US" altLang="zh-CN">
                <a:sym typeface="+mn-ea"/>
              </a:rPr>
              <a:t>DDD</a:t>
            </a:r>
            <a:r>
              <a:rPr lang="zh-CN" altLang="en-US"/>
              <a:t>，也就是</a:t>
            </a:r>
            <a:r>
              <a:rPr lang="zh-CN" altLang="en-US">
                <a:sym typeface="+mn-ea"/>
              </a:rPr>
              <a:t>领域驱动设计</a:t>
            </a:r>
            <a:r>
              <a:rPr lang="zh-CN" altLang="en-US"/>
              <a:t>（</a:t>
            </a:r>
            <a:r>
              <a:rPr lang="en-US" altLang="zh-CN"/>
              <a:t>Domain Driven Design</a:t>
            </a:r>
            <a:r>
              <a:rPr lang="zh-CN" altLang="en-US"/>
              <a:t>）。</a:t>
            </a:r>
            <a:r>
              <a:rPr lang="zh-CN" altLang="en-US">
                <a:sym typeface="+mn-ea"/>
              </a:rPr>
              <a:t>很多人是因为微服务才知道</a:t>
            </a:r>
            <a:r>
              <a:rPr lang="en-US" altLang="zh-CN">
                <a:sym typeface="+mn-ea"/>
              </a:rPr>
              <a:t>DDD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我们都知道这些年随着设备以及技术的发展，软件架构发生了很多变化，从最初的单机(BS/CS)架构到后面的集中式架构，再到如今的微服务架构， 现在基本可以说是微服务架构盛行的时代，具体可以搜索我之前的视频《</a:t>
            </a:r>
            <a:r>
              <a:rPr lang="zh-CN" altLang="en-US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君黑-55W" panose="00020600040101010101" charset="-122"/>
                <a:sym typeface="+mn-ea"/>
              </a:rPr>
              <a:t>服务架构演进史</a:t>
            </a:r>
            <a:endParaRPr lang="zh-CN" altLang="en-US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君黑-55W" panose="00020600040101010101" charset="-122"/>
            </a:endParaRPr>
          </a:p>
          <a:p>
            <a:r>
              <a:rPr lang="zh-CN" altLang="en-US"/>
              <a:t>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DDD早在2004年就由埃里克·埃文斯提出， 但一直处于一个不愠不火的状态，直到Martin Fowler（马丁·福勒）的《Microservices》引起大家注意，DDD再次回到人们视野中间。这是为什么呢？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我们先来说</a:t>
            </a:r>
            <a:r>
              <a:rPr lang="en-US" altLang="zh-CN"/>
              <a:t>DDD</a:t>
            </a:r>
            <a:r>
              <a:rPr lang="zh-CN" altLang="en-US"/>
              <a:t>是什么？</a:t>
            </a:r>
            <a:endParaRPr lang="zh-CN" altLang="en-US"/>
          </a:p>
          <a:p>
            <a:r>
              <a:rPr lang="zh-CN" altLang="en-US"/>
              <a:t>DDD是一种拆解业务、划分业务、确定业务边界的方法。</a:t>
            </a:r>
            <a:r>
              <a:rPr lang="en-US" altLang="zh-CN"/>
              <a:t>DDD</a:t>
            </a:r>
            <a:r>
              <a:rPr lang="zh-CN" altLang="en-US"/>
              <a:t>将我们的问题拆分成一个个的域， 分离技术实现的复杂性，主要解决软件难以理解难以演进的问题。DDD不是一种架构， 而是一种架构方法论， 目的就是将复杂问题领域简单化， 帮助我们设计出清晰的领域和边界， 可以很好的实现技术架构的演进。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DDD</a:t>
            </a:r>
            <a:r>
              <a:rPr lang="zh-CN" altLang="en-US"/>
              <a:t>的概念再次流行就是：由于很多熟悉领域驱动建模(DDD)的工程师在进行微服务设计时， 发现用DDD的思路进行业务梳理可以很好规划服务边界， 可以很好实现微服务内部和外部的高内聚、低耦合。于是越来越多的人将DDD作为业务划分的指导思想。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DDD</a:t>
            </a:r>
            <a:r>
              <a:rPr lang="zh-CN" altLang="en-US"/>
              <a:t>中建议在一个模型中尽量选择使用一种范式建模。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特别提出</a:t>
            </a:r>
            <a:r>
              <a:rPr lang="en-US" altLang="zh-CN"/>
              <a:t>DDD</a:t>
            </a:r>
            <a:r>
              <a:rPr lang="zh-CN" altLang="en-US"/>
              <a:t>中的一种反模式，就是现在的低代码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我们类比一下数据建模方法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服务拆分的核心是界限上下文（</a:t>
            </a:r>
            <a:r>
              <a:rPr lang="en-US" altLang="zh-CN"/>
              <a:t>Bounded Context</a:t>
            </a:r>
            <a:r>
              <a:rPr lang="zh-CN" altLang="en-US"/>
              <a:t>）。</a:t>
            </a:r>
            <a:r>
              <a:rPr lang="zh-CN" altLang="en-US">
                <a:sym typeface="+mn-ea"/>
              </a:rPr>
              <a:t>界限上下文是</a:t>
            </a:r>
            <a:r>
              <a:rPr lang="en-US" altLang="zh-CN">
                <a:sym typeface="+mn-ea"/>
              </a:rPr>
              <a:t>DDD</a:t>
            </a:r>
            <a:r>
              <a:rPr lang="zh-CN" altLang="en-US">
                <a:sym typeface="+mn-ea"/>
              </a:rPr>
              <a:t>战略设计模式中的一种，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我们先来看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描述</a:t>
            </a:r>
            <a:r>
              <a:rPr lang="zh-CN" altLang="en-US"/>
              <a:t>：读一下</a:t>
            </a:r>
            <a:r>
              <a:rPr lang="en-US" altLang="zh-CN"/>
              <a:t>PPT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我们可以把界限上下文比喻成细胞，细胞之所以会存在，是因为细胞膜定义了什么在细胞内，什么在细胞外，并且确定了什么物质可以通过细胞膜。</a:t>
            </a:r>
            <a:r>
              <a:rPr lang="zh-CN" altLang="en-US">
                <a:sym typeface="+mn-ea"/>
              </a:rPr>
              <a:t>这样大家应该可以理解了。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任何大型项目都会存在多个模型，而基于不同模型的代码被组合到一起后，软件就会出现</a:t>
            </a:r>
            <a:r>
              <a:rPr lang="en-US" altLang="zh-CN"/>
              <a:t>bug</a:t>
            </a:r>
            <a:r>
              <a:rPr lang="zh-CN" altLang="en-US"/>
              <a:t>，变得不可靠和难以理解。团队成员之间的沟通变得混乱。人们弄不清楚一个模型应不应该在哪个上下文中使用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因此，应该明确定义模型所应用的上下文。可以根据三种方式划分：根据团队的划分、</a:t>
            </a:r>
            <a:r>
              <a:rPr lang="zh-CN" altLang="en-US">
                <a:sym typeface="+mn-ea"/>
              </a:rPr>
              <a:t>根据</a:t>
            </a:r>
            <a:r>
              <a:rPr lang="zh-CN" altLang="en-US"/>
              <a:t>软件系统模块划分、</a:t>
            </a:r>
            <a:r>
              <a:rPr lang="zh-CN" altLang="en-US">
                <a:sym typeface="+mn-ea"/>
              </a:rPr>
              <a:t>根据</a:t>
            </a:r>
            <a:r>
              <a:rPr lang="zh-CN" altLang="en-US"/>
              <a:t>物理代码和数据库模式来设置模型的边界。在边界中严格保持模型一致性，而不要受到边界之外问题的干扰和混淆。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我们注意到，划分边界其实等同于划分了团队、团队所负责的软件模块、团队所维护的代码。这一点正好符合康维定律，关于这一点可以搜索我的视频《康维定律》了解更多。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那么我们可以很容易得出划分微服务的步骤：读一下</a:t>
            </a:r>
            <a:r>
              <a:rPr lang="en-US" altLang="zh-CN"/>
              <a:t>PPT</a:t>
            </a:r>
            <a:endParaRPr lang="zh-CN" altLang="en-US"/>
          </a:p>
          <a:p>
            <a:endParaRPr lang="zh-CN" altLang="en-US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什么时候划分服务？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读一下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PPT</a:t>
            </a:r>
            <a:endParaRPr lang="en-US" dirty="0">
              <a:solidFill>
                <a:schemeClr val="bg1">
                  <a:lumMod val="6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建议：先部署单体服务。将一个已有的代码库划分成微服务，要比从头开始构建微服务简单得多</a:t>
            </a:r>
            <a:r>
              <a:rPr lang="zh-CN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。关于如何拆分服务，解决单体服务拆数据库耦合的问题可以搜索我的视频《服务拆分》了解更多</a:t>
            </a:r>
            <a:endParaRPr b="0" i="0" dirty="0">
              <a:solidFill>
                <a:schemeClr val="bg1">
                  <a:lumMod val="6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我们再来看一个反模式，根据技术垂直划分微服务，也就是洋葱架构。这里的反模式并不是说洋葱架构不好，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洋葱架构对应到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中，是战术设计中的模式之一，叫分层架构（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Layerd Architecture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）。分层是在编码中解耦的一种常见的方式。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这里的反模式是说，在服务划分层面，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根据技术边界垂直划分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微服务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（洋葱架构），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边界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非常不稳定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。当需求发生变化时，很大概率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需要频繁修改多个服务。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所以一般不应该首先考虑技术边界的划分方式，而是根据业务领域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划分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边界。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当然，在架构设计里没有银弹。并不是说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根据技术边界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划分就都是错的。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比如，要达到某个性能目标时，根据技术边界划分反而更合理。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比如，在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BFF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架构模式中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，前端模式也使用了按技术划分服务的方式。可以搜索我之前的视频《服务集成》了解更详细的信息。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0" y="1"/>
            <a:ext cx="12192000" cy="762247"/>
          </a:xfrm>
          <a:custGeom>
            <a:avLst/>
            <a:gdLst>
              <a:gd name="connsiteX0" fmla="*/ 0 w 12192000"/>
              <a:gd name="connsiteY0" fmla="*/ 0 h 762247"/>
              <a:gd name="connsiteX1" fmla="*/ 12192000 w 12192000"/>
              <a:gd name="connsiteY1" fmla="*/ 0 h 762247"/>
              <a:gd name="connsiteX2" fmla="*/ 12192000 w 12192000"/>
              <a:gd name="connsiteY2" fmla="*/ 249839 h 762247"/>
              <a:gd name="connsiteX3" fmla="*/ 12094198 w 12192000"/>
              <a:gd name="connsiteY3" fmla="*/ 269236 h 762247"/>
              <a:gd name="connsiteX4" fmla="*/ 6096001 w 12192000"/>
              <a:gd name="connsiteY4" fmla="*/ 762247 h 762247"/>
              <a:gd name="connsiteX5" fmla="*/ 97804 w 12192000"/>
              <a:gd name="connsiteY5" fmla="*/ 269236 h 762247"/>
              <a:gd name="connsiteX6" fmla="*/ 0 w 12192000"/>
              <a:gd name="connsiteY6" fmla="*/ 249839 h 762247"/>
              <a:gd name="connsiteX7" fmla="*/ 0 w 12192000"/>
              <a:gd name="connsiteY7" fmla="*/ 0 h 76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62247">
                <a:moveTo>
                  <a:pt x="0" y="0"/>
                </a:moveTo>
                <a:lnTo>
                  <a:pt x="12192000" y="0"/>
                </a:lnTo>
                <a:lnTo>
                  <a:pt x="12192000" y="249839"/>
                </a:lnTo>
                <a:lnTo>
                  <a:pt x="12094198" y="269236"/>
                </a:lnTo>
                <a:cubicBezTo>
                  <a:pt x="10464181" y="577230"/>
                  <a:pt x="8374461" y="762247"/>
                  <a:pt x="6096001" y="762247"/>
                </a:cubicBezTo>
                <a:cubicBezTo>
                  <a:pt x="3817541" y="762247"/>
                  <a:pt x="1727821" y="577230"/>
                  <a:pt x="97804" y="269236"/>
                </a:cubicBezTo>
                <a:lnTo>
                  <a:pt x="0" y="249839"/>
                </a:lnTo>
                <a:lnTo>
                  <a:pt x="0" y="0"/>
                </a:lnTo>
                <a:close/>
              </a:path>
            </a:pathLst>
          </a:custGeom>
          <a:solidFill>
            <a:srgbClr val="AC15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999990"/>
            <a:ext cx="12192000" cy="5858257"/>
          </a:xfrm>
          <a:prstGeom prst="rect">
            <a:avLst/>
          </a:prstGeom>
        </p:spPr>
      </p:pic>
    </p:spTree>
  </p:cSld>
  <p:clrMapOvr>
    <a:masterClrMapping/>
  </p:clrMapOvr>
  <p:transition spd="slow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3361249"/>
            <a:ext cx="12192000" cy="3496752"/>
            <a:chOff x="0" y="2521079"/>
            <a:chExt cx="9144000" cy="2622421"/>
          </a:xfrm>
        </p:grpSpPr>
        <p:sp>
          <p:nvSpPr>
            <p:cNvPr id="4" name="任意多边形: 形状 3"/>
            <p:cNvSpPr/>
            <p:nvPr userDrawn="1"/>
          </p:nvSpPr>
          <p:spPr>
            <a:xfrm>
              <a:off x="0" y="2875525"/>
              <a:ext cx="9144000" cy="2267975"/>
            </a:xfrm>
            <a:custGeom>
              <a:avLst/>
              <a:gdLst>
                <a:gd name="connsiteX0" fmla="*/ 7975600 w 12192000"/>
                <a:gd name="connsiteY0" fmla="*/ 1366 h 3023966"/>
                <a:gd name="connsiteX1" fmla="*/ 11319470 w 12192000"/>
                <a:gd name="connsiteY1" fmla="*/ 330723 h 3023966"/>
                <a:gd name="connsiteX2" fmla="*/ 12192000 w 12192000"/>
                <a:gd name="connsiteY2" fmla="*/ 498201 h 3023966"/>
                <a:gd name="connsiteX3" fmla="*/ 12192000 w 12192000"/>
                <a:gd name="connsiteY3" fmla="*/ 3023966 h 3023966"/>
                <a:gd name="connsiteX4" fmla="*/ 0 w 12192000"/>
                <a:gd name="connsiteY4" fmla="*/ 3023966 h 3023966"/>
                <a:gd name="connsiteX5" fmla="*/ 0 w 12192000"/>
                <a:gd name="connsiteY5" fmla="*/ 376472 h 3023966"/>
                <a:gd name="connsiteX6" fmla="*/ 345926 w 12192000"/>
                <a:gd name="connsiteY6" fmla="*/ 450479 h 3023966"/>
                <a:gd name="connsiteX7" fmla="*/ 2908300 w 12192000"/>
                <a:gd name="connsiteY7" fmla="*/ 674466 h 3023966"/>
                <a:gd name="connsiteX8" fmla="*/ 7975600 w 12192000"/>
                <a:gd name="connsiteY8" fmla="*/ 1366 h 30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023966">
                  <a:moveTo>
                    <a:pt x="7975600" y="1366"/>
                  </a:moveTo>
                  <a:cubicBezTo>
                    <a:pt x="9159875" y="-16096"/>
                    <a:pt x="10251281" y="136105"/>
                    <a:pt x="11319470" y="330723"/>
                  </a:cubicBezTo>
                  <a:lnTo>
                    <a:pt x="12192000" y="498201"/>
                  </a:lnTo>
                  <a:lnTo>
                    <a:pt x="12192000" y="3023966"/>
                  </a:lnTo>
                  <a:lnTo>
                    <a:pt x="0" y="3023966"/>
                  </a:lnTo>
                  <a:lnTo>
                    <a:pt x="0" y="376472"/>
                  </a:lnTo>
                  <a:lnTo>
                    <a:pt x="345926" y="450479"/>
                  </a:lnTo>
                  <a:cubicBezTo>
                    <a:pt x="1074142" y="599258"/>
                    <a:pt x="1865313" y="710978"/>
                    <a:pt x="2908300" y="674466"/>
                  </a:cubicBezTo>
                  <a:cubicBezTo>
                    <a:pt x="4298950" y="625783"/>
                    <a:pt x="6396567" y="24649"/>
                    <a:pt x="7975600" y="1366"/>
                  </a:cubicBez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5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pic>
          <p:nvPicPr>
            <p:cNvPr id="5" name="图片 4">
              <a:hlinkClick r:id="rId2"/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7201" y="2521079"/>
              <a:ext cx="2762879" cy="61926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 descr="51PPT模板网，幻灯片演示模板及素材免费下载！&#10;51PPT模板网 唯一访问网址：www.51pptmoban.com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1085" y="2172970"/>
            <a:ext cx="8030210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b="1">
                <a:solidFill>
                  <a:schemeClr val="bg1"/>
                </a:solidFill>
                <a:latin typeface="Arial" panose="020B0604020202020204" pitchFamily="34" charset="0"/>
                <a:ea typeface="汉仪大黑简" panose="02010600000101010101" charset="-122"/>
                <a:sym typeface="汉仪大黑简" panose="02010600000101010101" charset="-122"/>
              </a:rPr>
              <a:t>分布式架构分享</a:t>
            </a:r>
            <a:r>
              <a:rPr lang="en-US" altLang="zh-CN" sz="6600" b="1">
                <a:solidFill>
                  <a:schemeClr val="bg1"/>
                </a:solidFill>
                <a:latin typeface="Arial" panose="020B0604020202020204" pitchFamily="34" charset="0"/>
                <a:ea typeface="汉仪大黑简" panose="02010600000101010101" charset="-122"/>
                <a:sym typeface="汉仪大黑简" panose="02010600000101010101" charset="-122"/>
              </a:rPr>
              <a:t>2nd</a:t>
            </a:r>
            <a:endParaRPr lang="en-US" altLang="zh-CN" sz="6600" b="1">
              <a:solidFill>
                <a:schemeClr val="bg1"/>
              </a:solidFill>
              <a:latin typeface="Arial" panose="020B0604020202020204" pitchFamily="34" charset="0"/>
              <a:ea typeface="汉仪大黑简" panose="02010600000101010101" charset="-122"/>
              <a:sym typeface="汉仪大黑简" panose="0201060000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3771" y="5832970"/>
            <a:ext cx="4352290" cy="335280"/>
            <a:chOff x="4210628" y="5454939"/>
            <a:chExt cx="4352290" cy="335280"/>
          </a:xfrm>
        </p:grpSpPr>
        <p:sp>
          <p:nvSpPr>
            <p:cNvPr id="29" name="文本框 28"/>
            <p:cNvSpPr txBox="1"/>
            <p:nvPr/>
          </p:nvSpPr>
          <p:spPr>
            <a:xfrm>
              <a:off x="4457643" y="5483514"/>
              <a:ext cx="410527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分享人：杨哲               </a:t>
              </a:r>
              <a:r>
                <a:rPr lang="en-US" altLang="zh-CN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</a:t>
              </a:r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年</a:t>
              </a:r>
              <a:r>
                <a:rPr lang="en-US" altLang="zh-CN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7</a:t>
              </a:r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月</a:t>
              </a:r>
              <a:endParaRPr lang="zh-CN" altLang="en-US" sz="1400" dirty="0">
                <a:solidFill>
                  <a:srgbClr val="0D0D0D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28" name="graduate_57239"/>
            <p:cNvSpPr/>
            <p:nvPr/>
          </p:nvSpPr>
          <p:spPr>
            <a:xfrm>
              <a:off x="4210628" y="5454939"/>
              <a:ext cx="226675" cy="32981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" name="组合 30" descr="51PPT模板网，幻灯片演示模板及素材免费下载！&#10;51PPT模板网 唯一访问网址：www.51pptmoban.com"/>
          <p:cNvGrpSpPr/>
          <p:nvPr/>
        </p:nvGrpSpPr>
        <p:grpSpPr>
          <a:xfrm>
            <a:off x="5463540" y="410074"/>
            <a:ext cx="1264920" cy="1264920"/>
            <a:chOff x="4144962" y="246062"/>
            <a:chExt cx="854076" cy="854076"/>
          </a:xfrm>
        </p:grpSpPr>
        <p:sp>
          <p:nvSpPr>
            <p:cNvPr id="32" name="椭圆 31"/>
            <p:cNvSpPr/>
            <p:nvPr/>
          </p:nvSpPr>
          <p:spPr>
            <a:xfrm>
              <a:off x="4144962" y="246062"/>
              <a:ext cx="854076" cy="8540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C15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281487" y="382587"/>
              <a:ext cx="581026" cy="581026"/>
            </a:xfrm>
            <a:prstGeom prst="ellipse">
              <a:avLst/>
            </a:pr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403316" y="525966"/>
              <a:ext cx="337367" cy="294268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5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9" name="矩形: 圆角 38"/>
          <p:cNvSpPr/>
          <p:nvPr/>
        </p:nvSpPr>
        <p:spPr>
          <a:xfrm>
            <a:off x="4100439" y="4321125"/>
            <a:ext cx="3991120" cy="480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89450" y="4413191"/>
            <a:ext cx="3213100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产品研发部</a:t>
            </a:r>
            <a:endParaRPr lang="zh-CN" altLang="en-US" sz="1600" spc="300" dirty="0">
              <a:gradFill>
                <a:gsLst>
                  <a:gs pos="0">
                    <a:srgbClr val="AC1516"/>
                  </a:gs>
                  <a:gs pos="100000">
                    <a:srgbClr val="FF0000"/>
                  </a:gs>
                </a:gsLst>
                <a:lin ang="5400000" scaled="1"/>
              </a:gra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55529" y="3269126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sym typeface="+mn-ea"/>
              </a:rPr>
              <a:t>Keep It Simple，Stupid！</a:t>
            </a:r>
            <a:endParaRPr lang="zh-CN" altLang="en-US" sz="1200" dirty="0">
              <a:solidFill>
                <a:schemeClr val="bg1"/>
              </a:solidFill>
              <a:uFillTx/>
              <a:latin typeface="Arial" panose="020B0604020202020204" pitchFamily="34" charset="0"/>
              <a:ea typeface="汉仪大黑简" panose="02010600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4629150" y="2207269"/>
            <a:ext cx="1428750" cy="1428750"/>
          </a:xfrm>
          <a:prstGeom prst="diamond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Shape 2525"/>
          <p:cNvSpPr/>
          <p:nvPr/>
        </p:nvSpPr>
        <p:spPr>
          <a:xfrm>
            <a:off x="5147423" y="2725542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629150" y="3740794"/>
            <a:ext cx="1428750" cy="1428750"/>
          </a:xfrm>
          <a:prstGeom prst="diamond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Shape 2591"/>
          <p:cNvSpPr/>
          <p:nvPr/>
        </p:nvSpPr>
        <p:spPr>
          <a:xfrm>
            <a:off x="5147423" y="4259067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/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162675" y="3740794"/>
            <a:ext cx="1428750" cy="142875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Shape 2633"/>
          <p:cNvSpPr/>
          <p:nvPr/>
        </p:nvSpPr>
        <p:spPr>
          <a:xfrm>
            <a:off x="6680948" y="4259067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6162675" y="2207269"/>
            <a:ext cx="1428750" cy="1428750"/>
          </a:xfrm>
          <a:prstGeom prst="diamond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Shape 2579"/>
          <p:cNvSpPr/>
          <p:nvPr/>
        </p:nvSpPr>
        <p:spPr>
          <a:xfrm>
            <a:off x="6675063" y="2725542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/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740933" y="2544478"/>
            <a:ext cx="3431893" cy="754331"/>
            <a:chOff x="436522" y="1886576"/>
            <a:chExt cx="3431893" cy="754331"/>
          </a:xfrm>
        </p:grpSpPr>
        <p:sp>
          <p:nvSpPr>
            <p:cNvPr id="16" name="文本框 15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 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 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9175" y="2544478"/>
            <a:ext cx="3423914" cy="754331"/>
            <a:chOff x="709301" y="1886576"/>
            <a:chExt cx="3423914" cy="754331"/>
          </a:xfrm>
        </p:grpSpPr>
        <p:sp>
          <p:nvSpPr>
            <p:cNvPr id="19" name="文本框 18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40933" y="4154292"/>
            <a:ext cx="3431893" cy="754331"/>
            <a:chOff x="436522" y="1886576"/>
            <a:chExt cx="3431893" cy="754331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19175" y="4154292"/>
            <a:ext cx="3423914" cy="754331"/>
            <a:chOff x="709301" y="1886576"/>
            <a:chExt cx="3423914" cy="754331"/>
          </a:xfrm>
        </p:grpSpPr>
        <p:sp>
          <p:nvSpPr>
            <p:cNvPr id="32" name="文本框 31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295636"/>
            <a:ext cx="12192000" cy="25623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76200" y="4295636"/>
            <a:ext cx="12268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013470" y="4213847"/>
            <a:ext cx="165065" cy="165065"/>
            <a:chOff x="4461164" y="3012970"/>
            <a:chExt cx="165065" cy="165065"/>
          </a:xfrm>
        </p:grpSpPr>
        <p:sp>
          <p:nvSpPr>
            <p:cNvPr id="7" name="椭圆 6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rgbClr val="9300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65282" y="4209236"/>
            <a:ext cx="165065" cy="165065"/>
            <a:chOff x="4461164" y="3012970"/>
            <a:chExt cx="165065" cy="165065"/>
          </a:xfrm>
        </p:grpSpPr>
        <p:sp>
          <p:nvSpPr>
            <p:cNvPr id="10" name="椭圆 9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05082" y="4209236"/>
            <a:ext cx="165065" cy="165065"/>
            <a:chOff x="4461164" y="3012970"/>
            <a:chExt cx="165065" cy="165065"/>
          </a:xfrm>
        </p:grpSpPr>
        <p:sp>
          <p:nvSpPr>
            <p:cNvPr id="13" name="椭圆 12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5" name="图片占位符 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5037138" y="1702868"/>
            <a:ext cx="2114550" cy="2112963"/>
          </a:xfrm>
          <a:prstGeom prst="ellipse">
            <a:avLst/>
          </a:prstGeom>
        </p:spPr>
      </p:pic>
      <p:pic>
        <p:nvPicPr>
          <p:cNvPr id="16" name="图片占位符 5" descr="51PPT模板网，幻灯片演示模板及素材免费下载！&#10;51PPT模板网 唯一访问网址：www.51pptmoban.com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798220" y="1702868"/>
            <a:ext cx="2114550" cy="2112963"/>
          </a:xfrm>
          <a:prstGeom prst="ellipse">
            <a:avLst/>
          </a:prstGeom>
        </p:spPr>
      </p:pic>
      <p:pic>
        <p:nvPicPr>
          <p:cNvPr id="17" name="图片占位符 18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61307" y="1702868"/>
            <a:ext cx="2114550" cy="2112963"/>
          </a:xfrm>
          <a:prstGeom prst="ellipse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835433" y="4693401"/>
            <a:ext cx="2019301" cy="962081"/>
            <a:chOff x="436522" y="1886576"/>
            <a:chExt cx="2019301" cy="962081"/>
          </a:xfrm>
        </p:grpSpPr>
        <p:sp>
          <p:nvSpPr>
            <p:cNvPr id="26" name="文本框 25"/>
            <p:cNvSpPr txBox="1"/>
            <p:nvPr/>
          </p:nvSpPr>
          <p:spPr>
            <a:xfrm>
              <a:off x="444501" y="2152504"/>
              <a:ext cx="2011322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64458" y="4693401"/>
            <a:ext cx="2019301" cy="1166174"/>
            <a:chOff x="436522" y="1886576"/>
            <a:chExt cx="2019301" cy="1166174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2011322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 片演示模板及素材免费下载！</a:t>
              </a:r>
              <a:endParaRPr lang="zh-CN" altLang="en-US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 ban.com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64933" y="4693401"/>
            <a:ext cx="2019301" cy="962081"/>
            <a:chOff x="436522" y="1886576"/>
            <a:chExt cx="2019301" cy="962081"/>
          </a:xfrm>
        </p:grpSpPr>
        <p:sp>
          <p:nvSpPr>
            <p:cNvPr id="32" name="文本框 31"/>
            <p:cNvSpPr txBox="1"/>
            <p:nvPr/>
          </p:nvSpPr>
          <p:spPr>
            <a:xfrm>
              <a:off x="444501" y="2152504"/>
              <a:ext cx="2011322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5739175" y="5386650"/>
            <a:ext cx="657770" cy="836894"/>
            <a:chOff x="4396469" y="3577169"/>
            <a:chExt cx="657770" cy="836894"/>
          </a:xfrm>
        </p:grpSpPr>
        <p:sp>
          <p:nvSpPr>
            <p:cNvPr id="3" name="Isosceles Triangle 12"/>
            <p:cNvSpPr/>
            <p:nvPr/>
          </p:nvSpPr>
          <p:spPr>
            <a:xfrm flipV="1">
              <a:off x="4396469" y="3577169"/>
              <a:ext cx="657770" cy="836894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Isosceles Triangle 13"/>
            <p:cNvSpPr/>
            <p:nvPr/>
          </p:nvSpPr>
          <p:spPr>
            <a:xfrm flipV="1">
              <a:off x="4592739" y="4076605"/>
              <a:ext cx="265230" cy="33745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" name="Rectangle 14"/>
          <p:cNvSpPr/>
          <p:nvPr/>
        </p:nvSpPr>
        <p:spPr>
          <a:xfrm>
            <a:off x="5739175" y="1623151"/>
            <a:ext cx="657770" cy="37634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Diamond 15"/>
          <p:cNvSpPr/>
          <p:nvPr/>
        </p:nvSpPr>
        <p:spPr>
          <a:xfrm>
            <a:off x="5745700" y="1623151"/>
            <a:ext cx="1302489" cy="1302489"/>
          </a:xfrm>
          <a:prstGeom prst="diamond">
            <a:avLst/>
          </a:prstGeom>
          <a:solidFill>
            <a:srgbClr val="CA2C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Diamond 16"/>
          <p:cNvSpPr/>
          <p:nvPr/>
        </p:nvSpPr>
        <p:spPr>
          <a:xfrm>
            <a:off x="5084668" y="2295662"/>
            <a:ext cx="1302489" cy="1302489"/>
          </a:xfrm>
          <a:prstGeom prst="diamond">
            <a:avLst/>
          </a:prstGeom>
          <a:solidFill>
            <a:srgbClr val="93001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Diamond 17"/>
          <p:cNvSpPr/>
          <p:nvPr/>
        </p:nvSpPr>
        <p:spPr>
          <a:xfrm>
            <a:off x="5745700" y="2968172"/>
            <a:ext cx="1302489" cy="1302489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Diamond 18"/>
          <p:cNvSpPr/>
          <p:nvPr/>
        </p:nvSpPr>
        <p:spPr>
          <a:xfrm>
            <a:off x="5084667" y="3640683"/>
            <a:ext cx="1302489" cy="1302489"/>
          </a:xfrm>
          <a:prstGeom prst="diamond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13601" y="1877233"/>
            <a:ext cx="3431893" cy="754331"/>
            <a:chOff x="436522" y="1886576"/>
            <a:chExt cx="3431893" cy="754331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46506" y="2569740"/>
            <a:ext cx="3423914" cy="754331"/>
            <a:chOff x="709301" y="1886576"/>
            <a:chExt cx="3423914" cy="754331"/>
          </a:xfrm>
        </p:grpSpPr>
        <p:sp>
          <p:nvSpPr>
            <p:cNvPr id="14" name="文本框 13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13601" y="3263517"/>
            <a:ext cx="3431893" cy="754331"/>
            <a:chOff x="436522" y="1886576"/>
            <a:chExt cx="3431893" cy="754331"/>
          </a:xfrm>
        </p:grpSpPr>
        <p:sp>
          <p:nvSpPr>
            <p:cNvPr id="17" name="文本框 16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 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 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46506" y="3914761"/>
            <a:ext cx="3423914" cy="754331"/>
            <a:chOff x="709301" y="1886576"/>
            <a:chExt cx="3423914" cy="754331"/>
          </a:xfrm>
        </p:grpSpPr>
        <p:sp>
          <p:nvSpPr>
            <p:cNvPr id="20" name="文本框 19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技术难点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5986" y="2898293"/>
              <a:ext cx="728346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988459" y="4188726"/>
            <a:ext cx="8215084" cy="96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 </a:t>
            </a:r>
            <a:r>
              <a:rPr lang="en-US" altLang="zh-CN" sz="1400" dirty="0">
                <a:solidFill>
                  <a:schemeClr val="bg1"/>
                </a:solidFill>
              </a:rPr>
              <a:t>51PPT</a:t>
            </a:r>
            <a:r>
              <a:rPr lang="zh-CN" altLang="en-US" sz="1400" dirty="0">
                <a:solidFill>
                  <a:schemeClr val="bg1"/>
                </a:solidFill>
              </a:rPr>
              <a:t>模板网，幻灯片演示模板及 素材免费下载！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51PPT</a:t>
            </a:r>
            <a:r>
              <a:rPr lang="zh-CN" altLang="en-US" sz="1400" dirty="0">
                <a:solidFill>
                  <a:schemeClr val="bg1"/>
                </a:solidFill>
              </a:rPr>
              <a:t>模板网 唯一访 问网址：</a:t>
            </a:r>
            <a:r>
              <a:rPr lang="en-US" altLang="zh-CN" sz="1400" dirty="0">
                <a:solidFill>
                  <a:schemeClr val="bg1"/>
                </a:solidFill>
              </a:rPr>
              <a:t>www.51pptm oban.com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0880" y="1586960"/>
            <a:ext cx="4610240" cy="4284069"/>
            <a:chOff x="3307782" y="1675438"/>
            <a:chExt cx="5577138" cy="5182561"/>
          </a:xfrm>
        </p:grpSpPr>
        <p:pic>
          <p:nvPicPr>
            <p:cNvPr id="2" name="图片占位符 7"/>
            <p:cNvPicPr/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3321014" y="1675438"/>
              <a:ext cx="5563906" cy="3417677"/>
            </a:xfrm>
            <a:custGeom>
              <a:avLst/>
              <a:gdLst>
                <a:gd name="connsiteX0" fmla="*/ 0 w 6217069"/>
                <a:gd name="connsiteY0" fmla="*/ 0 h 3108535"/>
                <a:gd name="connsiteX1" fmla="*/ 6217069 w 6217069"/>
                <a:gd name="connsiteY1" fmla="*/ 0 h 3108535"/>
                <a:gd name="connsiteX2" fmla="*/ 3108535 w 6217069"/>
                <a:gd name="connsiteY2" fmla="*/ 3108535 h 310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17069" h="3108535">
                  <a:moveTo>
                    <a:pt x="0" y="0"/>
                  </a:moveTo>
                  <a:lnTo>
                    <a:pt x="6217069" y="0"/>
                  </a:lnTo>
                  <a:lnTo>
                    <a:pt x="3108535" y="3108535"/>
                  </a:lnTo>
                  <a:close/>
                </a:path>
              </a:pathLst>
            </a:custGeom>
          </p:spPr>
        </p:pic>
        <p:pic>
          <p:nvPicPr>
            <p:cNvPr id="3" name="图片占位符 11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>
              <a:off x="3307782" y="3440322"/>
              <a:ext cx="5563906" cy="3417677"/>
            </a:xfrm>
            <a:custGeom>
              <a:avLst/>
              <a:gdLst>
                <a:gd name="connsiteX0" fmla="*/ 5209088 w 10418176"/>
                <a:gd name="connsiteY0" fmla="*/ 0 h 5209089"/>
                <a:gd name="connsiteX1" fmla="*/ 10418176 w 10418176"/>
                <a:gd name="connsiteY1" fmla="*/ 5209089 h 5209089"/>
                <a:gd name="connsiteX2" fmla="*/ 0 w 10418176"/>
                <a:gd name="connsiteY2" fmla="*/ 5209089 h 52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8176" h="5209089">
                  <a:moveTo>
                    <a:pt x="5209088" y="0"/>
                  </a:moveTo>
                  <a:lnTo>
                    <a:pt x="10418176" y="5209089"/>
                  </a:lnTo>
                  <a:lnTo>
                    <a:pt x="0" y="520908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</p:spPr>
        </p:pic>
      </p:grpSp>
      <p:sp>
        <p:nvSpPr>
          <p:cNvPr id="14" name="椭圆 13"/>
          <p:cNvSpPr/>
          <p:nvPr/>
        </p:nvSpPr>
        <p:spPr>
          <a:xfrm>
            <a:off x="4237802" y="2180423"/>
            <a:ext cx="348713" cy="348713"/>
          </a:xfrm>
          <a:prstGeom prst="ellipse">
            <a:avLst/>
          </a:prstGeom>
          <a:solidFill>
            <a:srgbClr val="CA2C3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605487" y="2180423"/>
            <a:ext cx="348713" cy="348713"/>
          </a:xfrm>
          <a:prstGeom prst="ellipse">
            <a:avLst/>
          </a:prstGeom>
          <a:solidFill>
            <a:srgbClr val="930018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37802" y="4928914"/>
            <a:ext cx="348713" cy="348713"/>
          </a:xfrm>
          <a:prstGeom prst="ellipse">
            <a:avLst/>
          </a:prstGeom>
          <a:solidFill>
            <a:srgbClr val="CD575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605487" y="4928914"/>
            <a:ext cx="348713" cy="3487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48374" y="2151909"/>
            <a:ext cx="3124451" cy="754331"/>
            <a:chOff x="436522" y="1886576"/>
            <a:chExt cx="3124451" cy="754331"/>
          </a:xfrm>
        </p:grpSpPr>
        <p:sp>
          <p:nvSpPr>
            <p:cNvPr id="19" name="文本框 18"/>
            <p:cNvSpPr txBox="1"/>
            <p:nvPr/>
          </p:nvSpPr>
          <p:spPr>
            <a:xfrm>
              <a:off x="444501" y="2152504"/>
              <a:ext cx="31164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 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 1pptmoban.com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19174" y="2145635"/>
            <a:ext cx="3116474" cy="754331"/>
            <a:chOff x="1016741" y="1886576"/>
            <a:chExt cx="3116474" cy="754331"/>
          </a:xfrm>
        </p:grpSpPr>
        <p:sp>
          <p:nvSpPr>
            <p:cNvPr id="23" name="文本框 22"/>
            <p:cNvSpPr txBox="1"/>
            <p:nvPr/>
          </p:nvSpPr>
          <p:spPr>
            <a:xfrm>
              <a:off x="1016741" y="2152504"/>
              <a:ext cx="3116473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48374" y="4523296"/>
            <a:ext cx="3124451" cy="754331"/>
            <a:chOff x="436522" y="1886576"/>
            <a:chExt cx="3124451" cy="754331"/>
          </a:xfrm>
        </p:grpSpPr>
        <p:sp>
          <p:nvSpPr>
            <p:cNvPr id="26" name="文本框 25"/>
            <p:cNvSpPr txBox="1"/>
            <p:nvPr/>
          </p:nvSpPr>
          <p:spPr>
            <a:xfrm>
              <a:off x="444501" y="2152504"/>
              <a:ext cx="31164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19174" y="4517022"/>
            <a:ext cx="3116474" cy="754331"/>
            <a:chOff x="1016741" y="1886576"/>
            <a:chExt cx="3116474" cy="754331"/>
          </a:xfrm>
        </p:grpSpPr>
        <p:sp>
          <p:nvSpPr>
            <p:cNvPr id="29" name="文本框 28"/>
            <p:cNvSpPr txBox="1"/>
            <p:nvPr/>
          </p:nvSpPr>
          <p:spPr>
            <a:xfrm>
              <a:off x="1016741" y="2152504"/>
              <a:ext cx="3116473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Oval 21"/>
          <p:cNvSpPr>
            <a:spLocks noChangeArrowheads="1"/>
          </p:cNvSpPr>
          <p:nvPr/>
        </p:nvSpPr>
        <p:spPr bwMode="auto">
          <a:xfrm>
            <a:off x="7134694" y="2074928"/>
            <a:ext cx="326897" cy="328413"/>
          </a:xfrm>
          <a:prstGeom prst="ellipse">
            <a:avLst/>
          </a:prstGeom>
          <a:solidFill>
            <a:srgbClr val="CA2C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Oval 21"/>
          <p:cNvSpPr>
            <a:spLocks noChangeArrowheads="1"/>
          </p:cNvSpPr>
          <p:nvPr/>
        </p:nvSpPr>
        <p:spPr bwMode="auto">
          <a:xfrm>
            <a:off x="7134694" y="2939823"/>
            <a:ext cx="326897" cy="328413"/>
          </a:xfrm>
          <a:prstGeom prst="ellipse">
            <a:avLst/>
          </a:prstGeom>
          <a:solidFill>
            <a:srgbClr val="9300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Oval 21"/>
          <p:cNvSpPr>
            <a:spLocks noChangeArrowheads="1"/>
          </p:cNvSpPr>
          <p:nvPr/>
        </p:nvSpPr>
        <p:spPr bwMode="auto">
          <a:xfrm>
            <a:off x="7134694" y="4000186"/>
            <a:ext cx="326897" cy="328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Oval 21"/>
          <p:cNvSpPr>
            <a:spLocks noChangeArrowheads="1"/>
          </p:cNvSpPr>
          <p:nvPr/>
        </p:nvSpPr>
        <p:spPr bwMode="auto">
          <a:xfrm>
            <a:off x="7134694" y="4964942"/>
            <a:ext cx="326897" cy="328413"/>
          </a:xfrm>
          <a:prstGeom prst="ellipse">
            <a:avLst/>
          </a:prstGeom>
          <a:solidFill>
            <a:srgbClr val="CD57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19175" y="1418393"/>
            <a:ext cx="4968178" cy="1447800"/>
            <a:chOff x="304800" y="1390650"/>
            <a:chExt cx="4968178" cy="1447800"/>
          </a:xfrm>
        </p:grpSpPr>
        <p:sp>
          <p:nvSpPr>
            <p:cNvPr id="7" name="任意多边形 18"/>
            <p:cNvSpPr/>
            <p:nvPr/>
          </p:nvSpPr>
          <p:spPr>
            <a:xfrm>
              <a:off x="304800" y="1390650"/>
              <a:ext cx="4968178" cy="1447800"/>
            </a:xfrm>
            <a:custGeom>
              <a:avLst/>
              <a:gdLst>
                <a:gd name="connsiteX0" fmla="*/ 3390900 w 4968178"/>
                <a:gd name="connsiteY0" fmla="*/ 0 h 1447800"/>
                <a:gd name="connsiteX1" fmla="*/ 4968178 w 4968178"/>
                <a:gd name="connsiteY1" fmla="*/ 1447800 h 1447800"/>
                <a:gd name="connsiteX2" fmla="*/ 0 w 4968178"/>
                <a:gd name="connsiteY2" fmla="*/ 1447800 h 1447800"/>
                <a:gd name="connsiteX3" fmla="*/ 0 w 4968178"/>
                <a:gd name="connsiteY3" fmla="*/ 561975 h 1447800"/>
                <a:gd name="connsiteX4" fmla="*/ 3390900 w 4968178"/>
                <a:gd name="connsiteY4" fmla="*/ 561975 h 1447800"/>
                <a:gd name="connsiteX5" fmla="*/ 3390900 w 4968178"/>
                <a:gd name="connsiteY5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178" h="1447800">
                  <a:moveTo>
                    <a:pt x="3390900" y="0"/>
                  </a:moveTo>
                  <a:lnTo>
                    <a:pt x="4968178" y="1447800"/>
                  </a:lnTo>
                  <a:lnTo>
                    <a:pt x="0" y="1447800"/>
                  </a:lnTo>
                  <a:lnTo>
                    <a:pt x="0" y="561975"/>
                  </a:lnTo>
                  <a:lnTo>
                    <a:pt x="3390900" y="561975"/>
                  </a:lnTo>
                  <a:lnTo>
                    <a:pt x="3390900" y="0"/>
                  </a:lnTo>
                  <a:close/>
                </a:path>
              </a:pathLst>
            </a:custGeom>
            <a:solidFill>
              <a:srgbClr val="CA2C3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1076260" y="1952625"/>
              <a:ext cx="1571625" cy="884708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90543" y="2211392"/>
              <a:ext cx="5430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19176" y="2936513"/>
            <a:ext cx="5896905" cy="783290"/>
            <a:chOff x="304801" y="2908770"/>
            <a:chExt cx="5896905" cy="783290"/>
          </a:xfrm>
        </p:grpSpPr>
        <p:sp>
          <p:nvSpPr>
            <p:cNvPr id="11" name="任意多边形 22"/>
            <p:cNvSpPr/>
            <p:nvPr/>
          </p:nvSpPr>
          <p:spPr>
            <a:xfrm>
              <a:off x="304801" y="2909888"/>
              <a:ext cx="5896905" cy="781051"/>
            </a:xfrm>
            <a:custGeom>
              <a:avLst/>
              <a:gdLst>
                <a:gd name="connsiteX0" fmla="*/ 0 w 5896905"/>
                <a:gd name="connsiteY0" fmla="*/ 0 h 781051"/>
                <a:gd name="connsiteX1" fmla="*/ 5046004 w 5896905"/>
                <a:gd name="connsiteY1" fmla="*/ 0 h 781051"/>
                <a:gd name="connsiteX2" fmla="*/ 5896905 w 5896905"/>
                <a:gd name="connsiteY2" fmla="*/ 781051 h 781051"/>
                <a:gd name="connsiteX3" fmla="*/ 0 w 5896905"/>
                <a:gd name="connsiteY3" fmla="*/ 781051 h 781051"/>
                <a:gd name="connsiteX4" fmla="*/ 0 w 5896905"/>
                <a:gd name="connsiteY4" fmla="*/ 0 h 7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6905" h="781051">
                  <a:moveTo>
                    <a:pt x="0" y="0"/>
                  </a:moveTo>
                  <a:lnTo>
                    <a:pt x="5046004" y="0"/>
                  </a:lnTo>
                  <a:lnTo>
                    <a:pt x="5896905" y="781051"/>
                  </a:lnTo>
                  <a:lnTo>
                    <a:pt x="0" y="781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0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1076260" y="2908770"/>
              <a:ext cx="1571625" cy="783290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5543" y="3069580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19176" y="3790118"/>
            <a:ext cx="5912109" cy="798984"/>
            <a:chOff x="304801" y="3762375"/>
            <a:chExt cx="5912109" cy="798984"/>
          </a:xfrm>
        </p:grpSpPr>
        <p:sp>
          <p:nvSpPr>
            <p:cNvPr id="15" name="任意多边形 26"/>
            <p:cNvSpPr/>
            <p:nvPr/>
          </p:nvSpPr>
          <p:spPr>
            <a:xfrm>
              <a:off x="304801" y="3762375"/>
              <a:ext cx="5912109" cy="798984"/>
            </a:xfrm>
            <a:custGeom>
              <a:avLst/>
              <a:gdLst>
                <a:gd name="connsiteX0" fmla="*/ 0 w 5912109"/>
                <a:gd name="connsiteY0" fmla="*/ 0 h 798984"/>
                <a:gd name="connsiteX1" fmla="*/ 5912109 w 5912109"/>
                <a:gd name="connsiteY1" fmla="*/ 0 h 798984"/>
                <a:gd name="connsiteX2" fmla="*/ 5031596 w 5912109"/>
                <a:gd name="connsiteY2" fmla="*/ 798984 h 798984"/>
                <a:gd name="connsiteX3" fmla="*/ 0 w 5912109"/>
                <a:gd name="connsiteY3" fmla="*/ 798984 h 798984"/>
                <a:gd name="connsiteX4" fmla="*/ 0 w 5912109"/>
                <a:gd name="connsiteY4" fmla="*/ 0 h 7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2109" h="798984">
                  <a:moveTo>
                    <a:pt x="0" y="0"/>
                  </a:moveTo>
                  <a:lnTo>
                    <a:pt x="5912109" y="0"/>
                  </a:lnTo>
                  <a:lnTo>
                    <a:pt x="5031596" y="798984"/>
                  </a:lnTo>
                  <a:lnTo>
                    <a:pt x="0" y="798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1076260" y="3762375"/>
              <a:ext cx="1571625" cy="798983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15543" y="3938614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9176" y="4659416"/>
            <a:ext cx="4952870" cy="1435753"/>
            <a:chOff x="304801" y="4631673"/>
            <a:chExt cx="4952870" cy="1435753"/>
          </a:xfrm>
        </p:grpSpPr>
        <p:sp>
          <p:nvSpPr>
            <p:cNvPr id="19" name="任意多边形 30"/>
            <p:cNvSpPr/>
            <p:nvPr/>
          </p:nvSpPr>
          <p:spPr>
            <a:xfrm>
              <a:off x="304801" y="4632797"/>
              <a:ext cx="4952870" cy="1434629"/>
            </a:xfrm>
            <a:custGeom>
              <a:avLst/>
              <a:gdLst>
                <a:gd name="connsiteX0" fmla="*/ 0 w 4952870"/>
                <a:gd name="connsiteY0" fmla="*/ 0 h 1434629"/>
                <a:gd name="connsiteX1" fmla="*/ 4952870 w 4952870"/>
                <a:gd name="connsiteY1" fmla="*/ 0 h 1434629"/>
                <a:gd name="connsiteX2" fmla="*/ 3371850 w 4952870"/>
                <a:gd name="connsiteY2" fmla="*/ 1434629 h 1434629"/>
                <a:gd name="connsiteX3" fmla="*/ 3371850 w 4952870"/>
                <a:gd name="connsiteY3" fmla="*/ 882179 h 1434629"/>
                <a:gd name="connsiteX4" fmla="*/ 0 w 4952870"/>
                <a:gd name="connsiteY4" fmla="*/ 872654 h 1434629"/>
                <a:gd name="connsiteX5" fmla="*/ 0 w 4952870"/>
                <a:gd name="connsiteY5" fmla="*/ 0 h 143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2870" h="1434629">
                  <a:moveTo>
                    <a:pt x="0" y="0"/>
                  </a:moveTo>
                  <a:lnTo>
                    <a:pt x="4952870" y="0"/>
                  </a:lnTo>
                  <a:lnTo>
                    <a:pt x="3371850" y="1434629"/>
                  </a:lnTo>
                  <a:lnTo>
                    <a:pt x="3371850" y="882179"/>
                  </a:lnTo>
                  <a:lnTo>
                    <a:pt x="0" y="87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1076260" y="4631673"/>
              <a:ext cx="1704976" cy="876954"/>
            </a:xfrm>
            <a:prstGeom prst="parallelogram">
              <a:avLst>
                <a:gd name="adj" fmla="val 58020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82220" y="4888446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41974" y="2008782"/>
            <a:ext cx="3530851" cy="754331"/>
            <a:chOff x="436522" y="1886576"/>
            <a:chExt cx="3530851" cy="754331"/>
          </a:xfrm>
        </p:grpSpPr>
        <p:sp>
          <p:nvSpPr>
            <p:cNvPr id="25" name="文本框 24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41974" y="2939823"/>
            <a:ext cx="3530851" cy="754331"/>
            <a:chOff x="436522" y="1886576"/>
            <a:chExt cx="3530851" cy="754331"/>
          </a:xfrm>
        </p:grpSpPr>
        <p:sp>
          <p:nvSpPr>
            <p:cNvPr id="28" name="文本框 27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641974" y="3917740"/>
            <a:ext cx="3530851" cy="754331"/>
            <a:chOff x="436522" y="1886576"/>
            <a:chExt cx="3530851" cy="754331"/>
          </a:xfrm>
        </p:grpSpPr>
        <p:sp>
          <p:nvSpPr>
            <p:cNvPr id="31" name="文本框 30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 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 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41974" y="4916189"/>
            <a:ext cx="3530851" cy="754331"/>
            <a:chOff x="436522" y="1886576"/>
            <a:chExt cx="3530851" cy="754331"/>
          </a:xfrm>
        </p:grpSpPr>
        <p:sp>
          <p:nvSpPr>
            <p:cNvPr id="34" name="文本框 33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296670" y="1830784"/>
            <a:ext cx="1522801" cy="642707"/>
            <a:chOff x="7295875" y="1830784"/>
            <a:chExt cx="1522801" cy="642707"/>
          </a:xfrm>
        </p:grpSpPr>
        <p:cxnSp>
          <p:nvCxnSpPr>
            <p:cNvPr id="22" name="Straight Arrow Connector 10"/>
            <p:cNvCxnSpPr/>
            <p:nvPr/>
          </p:nvCxnSpPr>
          <p:spPr>
            <a:xfrm>
              <a:off x="7295875" y="2192081"/>
              <a:ext cx="134172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8185787" y="1830784"/>
              <a:ext cx="632889" cy="6427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8255502" y="2014788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10%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37972" y="2209723"/>
            <a:ext cx="2057314" cy="642707"/>
            <a:chOff x="3137177" y="2209722"/>
            <a:chExt cx="2057314" cy="642707"/>
          </a:xfrm>
        </p:grpSpPr>
        <p:cxnSp>
          <p:nvCxnSpPr>
            <p:cNvPr id="28" name="Straight Connector 31"/>
            <p:cNvCxnSpPr/>
            <p:nvPr/>
          </p:nvCxnSpPr>
          <p:spPr>
            <a:xfrm flipV="1">
              <a:off x="3412272" y="2529227"/>
              <a:ext cx="1782219" cy="18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3137177" y="2209722"/>
              <a:ext cx="632889" cy="642707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3206891" y="2393726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20%</a:t>
              </a:r>
              <a:endParaRPr lang="en-US" sz="105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37972" y="3903187"/>
            <a:ext cx="1431174" cy="642707"/>
            <a:chOff x="3137177" y="3903187"/>
            <a:chExt cx="1431174" cy="642707"/>
          </a:xfrm>
        </p:grpSpPr>
        <p:cxnSp>
          <p:nvCxnSpPr>
            <p:cNvPr id="34" name="Straight Connector 34"/>
            <p:cNvCxnSpPr/>
            <p:nvPr/>
          </p:nvCxnSpPr>
          <p:spPr>
            <a:xfrm flipV="1">
              <a:off x="3501720" y="4222692"/>
              <a:ext cx="1066631" cy="18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137177" y="3903187"/>
              <a:ext cx="632889" cy="6427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3206891" y="4087191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25%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60442" y="3322146"/>
            <a:ext cx="1259029" cy="642707"/>
            <a:chOff x="7559647" y="3322146"/>
            <a:chExt cx="1259029" cy="642707"/>
          </a:xfrm>
        </p:grpSpPr>
        <p:cxnSp>
          <p:nvCxnSpPr>
            <p:cNvPr id="40" name="Straight Arrow Connector 11"/>
            <p:cNvCxnSpPr/>
            <p:nvPr/>
          </p:nvCxnSpPr>
          <p:spPr>
            <a:xfrm>
              <a:off x="7559647" y="3643499"/>
              <a:ext cx="71558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23"/>
            <p:cNvSpPr>
              <a:spLocks noChangeArrowheads="1"/>
            </p:cNvSpPr>
            <p:nvPr/>
          </p:nvSpPr>
          <p:spPr bwMode="auto">
            <a:xfrm>
              <a:off x="8185787" y="3322146"/>
              <a:ext cx="632889" cy="642707"/>
            </a:xfrm>
            <a:prstGeom prst="ellipse">
              <a:avLst/>
            </a:prstGeom>
            <a:solidFill>
              <a:srgbClr val="93001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8255502" y="3506150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25%</a:t>
              </a:r>
              <a:endParaRPr lang="en-US" sz="105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023752" y="4925401"/>
            <a:ext cx="1835190" cy="642707"/>
            <a:chOff x="7022957" y="4925400"/>
            <a:chExt cx="1835190" cy="642707"/>
          </a:xfrm>
        </p:grpSpPr>
        <p:cxnSp>
          <p:nvCxnSpPr>
            <p:cNvPr id="46" name="Straight Arrow Connector 13"/>
            <p:cNvCxnSpPr/>
            <p:nvPr/>
          </p:nvCxnSpPr>
          <p:spPr>
            <a:xfrm>
              <a:off x="7022957" y="5246753"/>
              <a:ext cx="169952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26"/>
            <p:cNvSpPr>
              <a:spLocks noChangeArrowheads="1"/>
            </p:cNvSpPr>
            <p:nvPr/>
          </p:nvSpPr>
          <p:spPr bwMode="auto">
            <a:xfrm>
              <a:off x="8225258" y="4925400"/>
              <a:ext cx="632889" cy="642707"/>
            </a:xfrm>
            <a:prstGeom prst="ellipse">
              <a:avLst/>
            </a:pr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8294973" y="5109404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20%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Freeform 2"/>
          <p:cNvSpPr>
            <a:spLocks noEditPoints="1"/>
          </p:cNvSpPr>
          <p:nvPr/>
        </p:nvSpPr>
        <p:spPr bwMode="auto">
          <a:xfrm>
            <a:off x="4297691" y="3341652"/>
            <a:ext cx="1765548" cy="1765778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" name="Freeform 3"/>
          <p:cNvSpPr>
            <a:spLocks noEditPoints="1"/>
          </p:cNvSpPr>
          <p:nvPr/>
        </p:nvSpPr>
        <p:spPr bwMode="auto">
          <a:xfrm>
            <a:off x="6063239" y="2765295"/>
            <a:ext cx="1765548" cy="1765778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9300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Freeform 4"/>
          <p:cNvSpPr>
            <a:spLocks noEditPoints="1"/>
          </p:cNvSpPr>
          <p:nvPr/>
        </p:nvSpPr>
        <p:spPr bwMode="auto">
          <a:xfrm>
            <a:off x="5747050" y="4531075"/>
            <a:ext cx="1431175" cy="14313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CD575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992691" y="1910292"/>
            <a:ext cx="1431175" cy="14313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5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6423866" y="1723753"/>
            <a:ext cx="983933" cy="9840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7" name="Group 39"/>
          <p:cNvGrpSpPr/>
          <p:nvPr/>
        </p:nvGrpSpPr>
        <p:grpSpPr>
          <a:xfrm>
            <a:off x="6193947" y="5005077"/>
            <a:ext cx="537381" cy="437338"/>
            <a:chOff x="1550139" y="1314466"/>
            <a:chExt cx="509139" cy="414300"/>
          </a:xfrm>
          <a:solidFill>
            <a:schemeClr val="accent4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Freeform 34"/>
          <p:cNvSpPr/>
          <p:nvPr/>
        </p:nvSpPr>
        <p:spPr bwMode="auto">
          <a:xfrm>
            <a:off x="6731328" y="2037071"/>
            <a:ext cx="389473" cy="344330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Freeform 55"/>
          <p:cNvSpPr>
            <a:spLocks noEditPoints="1"/>
          </p:cNvSpPr>
          <p:nvPr/>
        </p:nvSpPr>
        <p:spPr bwMode="auto">
          <a:xfrm>
            <a:off x="6639689" y="3373670"/>
            <a:ext cx="612939" cy="64153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9300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3" name="Group 45"/>
          <p:cNvGrpSpPr/>
          <p:nvPr/>
        </p:nvGrpSpPr>
        <p:grpSpPr>
          <a:xfrm>
            <a:off x="5406681" y="2329122"/>
            <a:ext cx="603194" cy="593698"/>
            <a:chOff x="1587575" y="2265358"/>
            <a:chExt cx="314468" cy="309477"/>
          </a:xfrm>
          <a:solidFill>
            <a:srgbClr val="B47730"/>
          </a:solidFill>
        </p:grpSpPr>
        <p:sp>
          <p:nvSpPr>
            <p:cNvPr id="14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8"/>
          <p:cNvGrpSpPr/>
          <p:nvPr/>
        </p:nvGrpSpPr>
        <p:grpSpPr>
          <a:xfrm>
            <a:off x="4945920" y="3991555"/>
            <a:ext cx="438816" cy="495010"/>
            <a:chOff x="5513440" y="1766202"/>
            <a:chExt cx="429274" cy="484183"/>
          </a:xfrm>
          <a:solidFill>
            <a:schemeClr val="accent2"/>
          </a:solidFill>
        </p:grpSpPr>
        <p:sp>
          <p:nvSpPr>
            <p:cNvPr id="17" name="Freeform 147"/>
            <p:cNvSpPr/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49"/>
            <p:cNvSpPr/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58942" y="1770201"/>
            <a:ext cx="2540226" cy="754331"/>
            <a:chOff x="436522" y="1886576"/>
            <a:chExt cx="2540226" cy="754331"/>
          </a:xfrm>
        </p:grpSpPr>
        <p:sp>
          <p:nvSpPr>
            <p:cNvPr id="52" name="文本框 51"/>
            <p:cNvSpPr txBox="1"/>
            <p:nvPr/>
          </p:nvSpPr>
          <p:spPr>
            <a:xfrm>
              <a:off x="444501" y="2152504"/>
              <a:ext cx="2532247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92777" y="2124322"/>
            <a:ext cx="2433292" cy="754331"/>
            <a:chOff x="1699923" y="1886576"/>
            <a:chExt cx="2433292" cy="754331"/>
          </a:xfrm>
        </p:grpSpPr>
        <p:sp>
          <p:nvSpPr>
            <p:cNvPr id="55" name="文本框 54"/>
            <p:cNvSpPr txBox="1"/>
            <p:nvPr/>
          </p:nvSpPr>
          <p:spPr>
            <a:xfrm>
              <a:off x="1699923" y="2152504"/>
              <a:ext cx="2433291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858942" y="3259789"/>
            <a:ext cx="3049456" cy="958425"/>
            <a:chOff x="436522" y="1886576"/>
            <a:chExt cx="3049456" cy="958425"/>
          </a:xfrm>
        </p:grpSpPr>
        <p:sp>
          <p:nvSpPr>
            <p:cNvPr id="58" name="文本框 57"/>
            <p:cNvSpPr txBox="1"/>
            <p:nvPr/>
          </p:nvSpPr>
          <p:spPr>
            <a:xfrm>
              <a:off x="444501" y="2152504"/>
              <a:ext cx="3041477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 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 一访问网址：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 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858942" y="4869588"/>
            <a:ext cx="2540226" cy="754331"/>
            <a:chOff x="436522" y="1886576"/>
            <a:chExt cx="2540226" cy="754331"/>
          </a:xfrm>
        </p:grpSpPr>
        <p:sp>
          <p:nvSpPr>
            <p:cNvPr id="61" name="文本框 60"/>
            <p:cNvSpPr txBox="1"/>
            <p:nvPr/>
          </p:nvSpPr>
          <p:spPr>
            <a:xfrm>
              <a:off x="444501" y="2152504"/>
              <a:ext cx="2532247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92777" y="3847374"/>
            <a:ext cx="2433292" cy="754331"/>
            <a:chOff x="1699923" y="1886576"/>
            <a:chExt cx="2433292" cy="754331"/>
          </a:xfrm>
        </p:grpSpPr>
        <p:sp>
          <p:nvSpPr>
            <p:cNvPr id="64" name="文本框 63"/>
            <p:cNvSpPr txBox="1"/>
            <p:nvPr/>
          </p:nvSpPr>
          <p:spPr>
            <a:xfrm>
              <a:off x="1699923" y="2152504"/>
              <a:ext cx="2433291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成果应用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3011" y="2898293"/>
              <a:ext cx="734295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7762" y="1730103"/>
            <a:ext cx="2375110" cy="3692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36234" y="1730103"/>
            <a:ext cx="2375110" cy="3690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占位符 1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6186998" y="1730103"/>
            <a:ext cx="2375110" cy="3690633"/>
          </a:xfrm>
          <a:prstGeom prst="rect">
            <a:avLst/>
          </a:prstGeom>
        </p:spPr>
      </p:pic>
      <p:pic>
        <p:nvPicPr>
          <p:cNvPr id="9" name="图片占位符 17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088526" y="1730103"/>
            <a:ext cx="2375110" cy="369063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815666" y="3291886"/>
            <a:ext cx="2019301" cy="1657954"/>
            <a:chOff x="352470" y="1813950"/>
            <a:chExt cx="2019301" cy="1657954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152504"/>
              <a:ext cx="1835240" cy="1319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52470" y="1813950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14138" y="3291886"/>
            <a:ext cx="2019301" cy="1657954"/>
            <a:chOff x="352470" y="1813950"/>
            <a:chExt cx="2019301" cy="1657954"/>
          </a:xfrm>
        </p:grpSpPr>
        <p:sp>
          <p:nvSpPr>
            <p:cNvPr id="14" name="文本框 13"/>
            <p:cNvSpPr txBox="1"/>
            <p:nvPr/>
          </p:nvSpPr>
          <p:spPr>
            <a:xfrm>
              <a:off x="444501" y="2152504"/>
              <a:ext cx="1835240" cy="1319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52470" y="1813950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0" name="图形 16" descr="书籍 纯色填充"/>
          <p:cNvSpPr/>
          <p:nvPr/>
        </p:nvSpPr>
        <p:spPr>
          <a:xfrm>
            <a:off x="9518023" y="2113111"/>
            <a:ext cx="811529" cy="757237"/>
          </a:xfrm>
          <a:custGeom>
            <a:avLst/>
            <a:gdLst>
              <a:gd name="connsiteX0" fmla="*/ 811530 w 811529"/>
              <a:gd name="connsiteY0" fmla="*/ 266700 h 757237"/>
              <a:gd name="connsiteX1" fmla="*/ 762000 w 811529"/>
              <a:gd name="connsiteY1" fmla="*/ 248603 h 757237"/>
              <a:gd name="connsiteX2" fmla="*/ 762000 w 811529"/>
              <a:gd name="connsiteY2" fmla="*/ 144780 h 757237"/>
              <a:gd name="connsiteX3" fmla="*/ 811530 w 811529"/>
              <a:gd name="connsiteY3" fmla="*/ 123825 h 757237"/>
              <a:gd name="connsiteX4" fmla="*/ 476250 w 811529"/>
              <a:gd name="connsiteY4" fmla="*/ 0 h 757237"/>
              <a:gd name="connsiteX5" fmla="*/ 68580 w 811529"/>
              <a:gd name="connsiteY5" fmla="*/ 142875 h 757237"/>
              <a:gd name="connsiteX6" fmla="*/ 28575 w 811529"/>
              <a:gd name="connsiteY6" fmla="*/ 257175 h 757237"/>
              <a:gd name="connsiteX7" fmla="*/ 33337 w 811529"/>
              <a:gd name="connsiteY7" fmla="*/ 299085 h 757237"/>
              <a:gd name="connsiteX8" fmla="*/ 0 w 811529"/>
              <a:gd name="connsiteY8" fmla="*/ 409575 h 757237"/>
              <a:gd name="connsiteX9" fmla="*/ 28575 w 811529"/>
              <a:gd name="connsiteY9" fmla="*/ 492443 h 757237"/>
              <a:gd name="connsiteX10" fmla="*/ 26670 w 811529"/>
              <a:gd name="connsiteY10" fmla="*/ 552450 h 757237"/>
              <a:gd name="connsiteX11" fmla="*/ 76200 w 811529"/>
              <a:gd name="connsiteY11" fmla="*/ 647700 h 757237"/>
              <a:gd name="connsiteX12" fmla="*/ 340995 w 811529"/>
              <a:gd name="connsiteY12" fmla="*/ 757238 h 757237"/>
              <a:gd name="connsiteX13" fmla="*/ 809625 w 811529"/>
              <a:gd name="connsiteY13" fmla="*/ 562928 h 757237"/>
              <a:gd name="connsiteX14" fmla="*/ 760095 w 811529"/>
              <a:gd name="connsiteY14" fmla="*/ 544830 h 757237"/>
              <a:gd name="connsiteX15" fmla="*/ 760095 w 811529"/>
              <a:gd name="connsiteY15" fmla="*/ 440055 h 757237"/>
              <a:gd name="connsiteX16" fmla="*/ 809625 w 811529"/>
              <a:gd name="connsiteY16" fmla="*/ 419100 h 757237"/>
              <a:gd name="connsiteX17" fmla="*/ 733425 w 811529"/>
              <a:gd name="connsiteY17" fmla="*/ 390525 h 757237"/>
              <a:gd name="connsiteX18" fmla="*/ 733425 w 811529"/>
              <a:gd name="connsiteY18" fmla="*/ 299085 h 757237"/>
              <a:gd name="connsiteX19" fmla="*/ 811530 w 811529"/>
              <a:gd name="connsiteY19" fmla="*/ 266700 h 757237"/>
              <a:gd name="connsiteX20" fmla="*/ 80010 w 811529"/>
              <a:gd name="connsiteY20" fmla="*/ 209550 h 757237"/>
              <a:gd name="connsiteX21" fmla="*/ 344805 w 811529"/>
              <a:gd name="connsiteY21" fmla="*/ 313373 h 757237"/>
              <a:gd name="connsiteX22" fmla="*/ 724853 w 811529"/>
              <a:gd name="connsiteY22" fmla="*/ 160020 h 757237"/>
              <a:gd name="connsiteX23" fmla="*/ 724853 w 811529"/>
              <a:gd name="connsiteY23" fmla="*/ 241935 h 757237"/>
              <a:gd name="connsiteX24" fmla="*/ 344805 w 811529"/>
              <a:gd name="connsiteY24" fmla="*/ 400050 h 757237"/>
              <a:gd name="connsiteX25" fmla="*/ 80010 w 811529"/>
              <a:gd name="connsiteY25" fmla="*/ 295275 h 757237"/>
              <a:gd name="connsiteX26" fmla="*/ 80010 w 811529"/>
              <a:gd name="connsiteY26" fmla="*/ 209550 h 757237"/>
              <a:gd name="connsiteX27" fmla="*/ 722948 w 811529"/>
              <a:gd name="connsiteY27" fmla="*/ 538163 h 757237"/>
              <a:gd name="connsiteX28" fmla="*/ 342900 w 811529"/>
              <a:gd name="connsiteY28" fmla="*/ 695325 h 757237"/>
              <a:gd name="connsiteX29" fmla="*/ 77153 w 811529"/>
              <a:gd name="connsiteY29" fmla="*/ 590550 h 757237"/>
              <a:gd name="connsiteX30" fmla="*/ 77153 w 811529"/>
              <a:gd name="connsiteY30" fmla="*/ 516255 h 757237"/>
              <a:gd name="connsiteX31" fmla="*/ 314325 w 811529"/>
              <a:gd name="connsiteY31" fmla="*/ 613410 h 757237"/>
              <a:gd name="connsiteX32" fmla="*/ 723900 w 811529"/>
              <a:gd name="connsiteY32" fmla="*/ 451485 h 757237"/>
              <a:gd name="connsiteX33" fmla="*/ 722948 w 811529"/>
              <a:gd name="connsiteY33" fmla="*/ 538163 h 757237"/>
              <a:gd name="connsiteX34" fmla="*/ 696278 w 811529"/>
              <a:gd name="connsiteY34" fmla="*/ 395288 h 757237"/>
              <a:gd name="connsiteX35" fmla="*/ 316230 w 811529"/>
              <a:gd name="connsiteY35" fmla="*/ 552450 h 757237"/>
              <a:gd name="connsiteX36" fmla="*/ 51435 w 811529"/>
              <a:gd name="connsiteY36" fmla="*/ 447675 h 757237"/>
              <a:gd name="connsiteX37" fmla="*/ 51435 w 811529"/>
              <a:gd name="connsiteY37" fmla="*/ 361950 h 757237"/>
              <a:gd name="connsiteX38" fmla="*/ 323850 w 811529"/>
              <a:gd name="connsiteY38" fmla="*/ 470535 h 757237"/>
              <a:gd name="connsiteX39" fmla="*/ 697230 w 811529"/>
              <a:gd name="connsiteY39" fmla="*/ 314325 h 757237"/>
              <a:gd name="connsiteX40" fmla="*/ 697230 w 811529"/>
              <a:gd name="connsiteY40" fmla="*/ 395288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1529" h="757237">
                <a:moveTo>
                  <a:pt x="811530" y="266700"/>
                </a:moveTo>
                <a:lnTo>
                  <a:pt x="762000" y="248603"/>
                </a:lnTo>
                <a:lnTo>
                  <a:pt x="762000" y="144780"/>
                </a:lnTo>
                <a:lnTo>
                  <a:pt x="811530" y="123825"/>
                </a:lnTo>
                <a:lnTo>
                  <a:pt x="476250" y="0"/>
                </a:lnTo>
                <a:lnTo>
                  <a:pt x="68580" y="142875"/>
                </a:lnTo>
                <a:cubicBezTo>
                  <a:pt x="29528" y="161925"/>
                  <a:pt x="28575" y="214312"/>
                  <a:pt x="28575" y="257175"/>
                </a:cubicBezTo>
                <a:cubicBezTo>
                  <a:pt x="28575" y="271463"/>
                  <a:pt x="30480" y="285750"/>
                  <a:pt x="33337" y="299085"/>
                </a:cubicBezTo>
                <a:cubicBezTo>
                  <a:pt x="952" y="320040"/>
                  <a:pt x="0" y="368618"/>
                  <a:pt x="0" y="409575"/>
                </a:cubicBezTo>
                <a:cubicBezTo>
                  <a:pt x="0" y="442913"/>
                  <a:pt x="7620" y="473393"/>
                  <a:pt x="28575" y="492443"/>
                </a:cubicBezTo>
                <a:cubicBezTo>
                  <a:pt x="23813" y="508635"/>
                  <a:pt x="26670" y="528638"/>
                  <a:pt x="26670" y="552450"/>
                </a:cubicBezTo>
                <a:cubicBezTo>
                  <a:pt x="26670" y="595313"/>
                  <a:pt x="38100" y="634365"/>
                  <a:pt x="76200" y="647700"/>
                </a:cubicBezTo>
                <a:lnTo>
                  <a:pt x="340995" y="757238"/>
                </a:lnTo>
                <a:lnTo>
                  <a:pt x="809625" y="562928"/>
                </a:lnTo>
                <a:lnTo>
                  <a:pt x="760095" y="544830"/>
                </a:lnTo>
                <a:lnTo>
                  <a:pt x="760095" y="440055"/>
                </a:lnTo>
                <a:lnTo>
                  <a:pt x="809625" y="419100"/>
                </a:lnTo>
                <a:lnTo>
                  <a:pt x="733425" y="390525"/>
                </a:lnTo>
                <a:lnTo>
                  <a:pt x="733425" y="299085"/>
                </a:lnTo>
                <a:lnTo>
                  <a:pt x="811530" y="266700"/>
                </a:lnTo>
                <a:close/>
                <a:moveTo>
                  <a:pt x="80010" y="209550"/>
                </a:moveTo>
                <a:lnTo>
                  <a:pt x="344805" y="313373"/>
                </a:lnTo>
                <a:lnTo>
                  <a:pt x="724853" y="160020"/>
                </a:lnTo>
                <a:lnTo>
                  <a:pt x="724853" y="241935"/>
                </a:lnTo>
                <a:lnTo>
                  <a:pt x="344805" y="400050"/>
                </a:lnTo>
                <a:lnTo>
                  <a:pt x="80010" y="295275"/>
                </a:lnTo>
                <a:lnTo>
                  <a:pt x="80010" y="209550"/>
                </a:lnTo>
                <a:close/>
                <a:moveTo>
                  <a:pt x="722948" y="538163"/>
                </a:moveTo>
                <a:lnTo>
                  <a:pt x="342900" y="695325"/>
                </a:lnTo>
                <a:lnTo>
                  <a:pt x="77153" y="590550"/>
                </a:lnTo>
                <a:lnTo>
                  <a:pt x="77153" y="516255"/>
                </a:lnTo>
                <a:lnTo>
                  <a:pt x="314325" y="613410"/>
                </a:lnTo>
                <a:lnTo>
                  <a:pt x="723900" y="451485"/>
                </a:lnTo>
                <a:lnTo>
                  <a:pt x="722948" y="538163"/>
                </a:lnTo>
                <a:close/>
                <a:moveTo>
                  <a:pt x="696278" y="395288"/>
                </a:moveTo>
                <a:lnTo>
                  <a:pt x="316230" y="552450"/>
                </a:lnTo>
                <a:lnTo>
                  <a:pt x="51435" y="447675"/>
                </a:lnTo>
                <a:lnTo>
                  <a:pt x="51435" y="361950"/>
                </a:lnTo>
                <a:lnTo>
                  <a:pt x="323850" y="470535"/>
                </a:lnTo>
                <a:lnTo>
                  <a:pt x="697230" y="314325"/>
                </a:lnTo>
                <a:lnTo>
                  <a:pt x="697230" y="395288"/>
                </a:lnTo>
                <a:close/>
              </a:path>
            </a:pathLst>
          </a:custGeom>
          <a:solidFill>
            <a:srgbClr val="93001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505720" y="2167404"/>
            <a:ext cx="647700" cy="647700"/>
            <a:chOff x="4505720" y="2167404"/>
            <a:chExt cx="647700" cy="647700"/>
          </a:xfrm>
          <a:solidFill>
            <a:srgbClr val="CA2C35"/>
          </a:solidFill>
        </p:grpSpPr>
        <p:sp>
          <p:nvSpPr>
            <p:cNvPr id="23" name="任意多边形: 形状 22"/>
            <p:cNvSpPr/>
            <p:nvPr/>
          </p:nvSpPr>
          <p:spPr>
            <a:xfrm>
              <a:off x="4505720" y="2757954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05720" y="2167404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81970" y="2643654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981970" y="2319804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81970" y="2205504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791470" y="2300754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620020" y="2224554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Freeform 67"/>
          <p:cNvSpPr/>
          <p:nvPr/>
        </p:nvSpPr>
        <p:spPr>
          <a:xfrm>
            <a:off x="1027245" y="1833510"/>
            <a:ext cx="1132988" cy="1618764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01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4" name="Freeform 68"/>
          <p:cNvSpPr/>
          <p:nvPr/>
        </p:nvSpPr>
        <p:spPr>
          <a:xfrm>
            <a:off x="2160229" y="1833513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7" name="Rectangle 82"/>
          <p:cNvSpPr/>
          <p:nvPr/>
        </p:nvSpPr>
        <p:spPr>
          <a:xfrm>
            <a:off x="2256034" y="20364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69"/>
          <p:cNvSpPr/>
          <p:nvPr/>
        </p:nvSpPr>
        <p:spPr>
          <a:xfrm>
            <a:off x="1027245" y="3184784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02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10" name="Freeform 70"/>
          <p:cNvSpPr/>
          <p:nvPr/>
        </p:nvSpPr>
        <p:spPr>
          <a:xfrm>
            <a:off x="2160229" y="318478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13" name="Rectangle 85"/>
          <p:cNvSpPr/>
          <p:nvPr/>
        </p:nvSpPr>
        <p:spPr>
          <a:xfrm>
            <a:off x="2256034" y="34116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71"/>
          <p:cNvSpPr/>
          <p:nvPr/>
        </p:nvSpPr>
        <p:spPr>
          <a:xfrm>
            <a:off x="1027245" y="4536055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03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16" name="Freeform 72"/>
          <p:cNvSpPr/>
          <p:nvPr/>
        </p:nvSpPr>
        <p:spPr>
          <a:xfrm>
            <a:off x="2160229" y="453605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19" name="Rectangle 88"/>
          <p:cNvSpPr/>
          <p:nvPr/>
        </p:nvSpPr>
        <p:spPr>
          <a:xfrm>
            <a:off x="2256034" y="4749359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 44"/>
          <p:cNvSpPr/>
          <p:nvPr/>
        </p:nvSpPr>
        <p:spPr>
          <a:xfrm flipH="1">
            <a:off x="10031769" y="1833510"/>
            <a:ext cx="1132988" cy="1618764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04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23" name="Freeform 45"/>
          <p:cNvSpPr/>
          <p:nvPr/>
        </p:nvSpPr>
        <p:spPr>
          <a:xfrm flipH="1">
            <a:off x="7217787" y="1833513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26" name="Rectangle 95"/>
          <p:cNvSpPr/>
          <p:nvPr/>
        </p:nvSpPr>
        <p:spPr>
          <a:xfrm>
            <a:off x="9935903" y="20364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Freeform 47"/>
          <p:cNvSpPr/>
          <p:nvPr/>
        </p:nvSpPr>
        <p:spPr>
          <a:xfrm flipH="1">
            <a:off x="10031769" y="3184784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05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29" name="Freeform 62"/>
          <p:cNvSpPr/>
          <p:nvPr/>
        </p:nvSpPr>
        <p:spPr>
          <a:xfrm flipH="1">
            <a:off x="7217787" y="318478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32" name="Rectangle 98"/>
          <p:cNvSpPr/>
          <p:nvPr/>
        </p:nvSpPr>
        <p:spPr>
          <a:xfrm>
            <a:off x="9935903" y="3401364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Freeform 63"/>
          <p:cNvSpPr/>
          <p:nvPr/>
        </p:nvSpPr>
        <p:spPr>
          <a:xfrm flipH="1">
            <a:off x="10031769" y="4536055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06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35" name="Freeform 64"/>
          <p:cNvSpPr/>
          <p:nvPr/>
        </p:nvSpPr>
        <p:spPr>
          <a:xfrm flipH="1">
            <a:off x="7217787" y="453605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38" name="Rectangle 107"/>
          <p:cNvSpPr/>
          <p:nvPr/>
        </p:nvSpPr>
        <p:spPr>
          <a:xfrm>
            <a:off x="9935903" y="4732139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Freeform 111"/>
          <p:cNvSpPr/>
          <p:nvPr/>
        </p:nvSpPr>
        <p:spPr>
          <a:xfrm>
            <a:off x="5547665" y="1776687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0" name="Freeform 112"/>
          <p:cNvSpPr/>
          <p:nvPr/>
        </p:nvSpPr>
        <p:spPr>
          <a:xfrm>
            <a:off x="5547665" y="3172262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1" name="Freeform 113"/>
          <p:cNvSpPr/>
          <p:nvPr/>
        </p:nvSpPr>
        <p:spPr>
          <a:xfrm>
            <a:off x="5547665" y="4567837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2" name="Freeform 143"/>
          <p:cNvSpPr>
            <a:spLocks noEditPoints="1"/>
          </p:cNvSpPr>
          <p:nvPr/>
        </p:nvSpPr>
        <p:spPr bwMode="auto">
          <a:xfrm>
            <a:off x="5840976" y="4900937"/>
            <a:ext cx="482537" cy="444500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3" name="Freeform 92"/>
          <p:cNvSpPr>
            <a:spLocks noEditPoints="1"/>
          </p:cNvSpPr>
          <p:nvPr/>
        </p:nvSpPr>
        <p:spPr bwMode="auto">
          <a:xfrm>
            <a:off x="5868489" y="3491995"/>
            <a:ext cx="455025" cy="463551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84298" y="2123668"/>
            <a:ext cx="427511" cy="400051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45" name="Freeform 153"/>
            <p:cNvSpPr/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154"/>
            <p:cNvSpPr/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55"/>
            <p:cNvSpPr/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2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Rectangle 156"/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338555" y="2088336"/>
            <a:ext cx="285541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51PPT</a:t>
            </a: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模板网，幻灯片演示 模板及素材免费下载！</a:t>
            </a:r>
            <a:endParaRPr lang="zh-CN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51PPT</a:t>
            </a: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模 板网 唯一访问网址：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www.51ppt moban.com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355755" y="2088336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38555" y="3452274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55755" y="3452274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338555" y="4816212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355755" y="4816212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89450" y="442670"/>
            <a:ext cx="321310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AC1516"/>
                </a:solidFill>
                <a:latin typeface="快看世界体" pitchFamily="2" charset="-122"/>
                <a:ea typeface="快看世界体" pitchFamily="2" charset="-122"/>
                <a:cs typeface="+mn-ea"/>
                <a:sym typeface="+mn-lt"/>
              </a:rPr>
              <a:t>目 录</a:t>
            </a:r>
            <a:endParaRPr lang="zh-CN" altLang="en-US" sz="4000" dirty="0">
              <a:solidFill>
                <a:srgbClr val="AC1516"/>
              </a:solidFill>
              <a:latin typeface="快看世界体" pitchFamily="2" charset="-122"/>
              <a:ea typeface="快看世界体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9675" y="984940"/>
            <a:ext cx="215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CONTENTS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63700" y="2447759"/>
            <a:ext cx="8864600" cy="1962481"/>
            <a:chOff x="1905000" y="2248189"/>
            <a:chExt cx="10683877" cy="2365240"/>
          </a:xfrm>
        </p:grpSpPr>
        <p:sp>
          <p:nvSpPr>
            <p:cNvPr id="9" name="弧形 8"/>
            <p:cNvSpPr/>
            <p:nvPr/>
          </p:nvSpPr>
          <p:spPr>
            <a:xfrm rot="16200000">
              <a:off x="1905000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/>
          </p:nvSpPr>
          <p:spPr>
            <a:xfrm rot="5400000">
              <a:off x="4041775" y="224818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 rot="16200000">
              <a:off x="6178551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rot="5400000">
              <a:off x="8305801" y="224818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10442577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1819910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1085" y="2613815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1772920" y="3498332"/>
            <a:ext cx="162122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如何</a:t>
            </a:r>
            <a:endParaRPr lang="zh-CN" altLang="en-US" sz="1600" b="1" spc="6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建模服务</a:t>
            </a:r>
            <a:endParaRPr lang="zh-CN" altLang="en-US" sz="1600" b="1" spc="6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22" name="Rectangle 70"/>
          <p:cNvSpPr>
            <a:spLocks noChangeArrowheads="1"/>
          </p:cNvSpPr>
          <p:nvPr/>
        </p:nvSpPr>
        <p:spPr bwMode="auto">
          <a:xfrm>
            <a:off x="3608989" y="3289303"/>
            <a:ext cx="1462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分解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单块系统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81908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70"/>
          <p:cNvSpPr>
            <a:spLocks noChangeArrowheads="1"/>
          </p:cNvSpPr>
          <p:nvPr/>
        </p:nvSpPr>
        <p:spPr bwMode="auto">
          <a:xfrm>
            <a:off x="5334918" y="3529802"/>
            <a:ext cx="1621222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事务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911590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70"/>
          <p:cNvSpPr>
            <a:spLocks noChangeArrowheads="1"/>
          </p:cNvSpPr>
          <p:nvPr/>
        </p:nvSpPr>
        <p:spPr bwMode="auto">
          <a:xfrm>
            <a:off x="8864600" y="3500406"/>
            <a:ext cx="1621222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分布式基石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146573" y="2613815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70"/>
          <p:cNvSpPr>
            <a:spLocks noChangeArrowheads="1"/>
          </p:cNvSpPr>
          <p:nvPr/>
        </p:nvSpPr>
        <p:spPr bwMode="auto">
          <a:xfrm>
            <a:off x="7154477" y="3289302"/>
            <a:ext cx="1462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透明多级分流系统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11859" y="2889788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68973" y="273206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67224" y="2897204"/>
            <a:ext cx="71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508084" y="2732060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309112" y="2921649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05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 rot="5400000">
            <a:off x="2620212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连接符 2"/>
          <p:cNvCxnSpPr/>
          <p:nvPr/>
        </p:nvCxnSpPr>
        <p:spPr>
          <a:xfrm rot="5400000">
            <a:off x="6541740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rot="5400000">
            <a:off x="4593452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 rot="5400000">
            <a:off x="8505220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52650" y="2376691"/>
            <a:ext cx="7903852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椭圆 6"/>
          <p:cNvSpPr/>
          <p:nvPr/>
        </p:nvSpPr>
        <p:spPr>
          <a:xfrm>
            <a:off x="2968158" y="2274637"/>
            <a:ext cx="204110" cy="204110"/>
          </a:xfrm>
          <a:prstGeom prst="ellipse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6906" y="185866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90955" y="2274637"/>
            <a:ext cx="204110" cy="204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9707" y="184469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42668" y="2274637"/>
            <a:ext cx="204110" cy="204110"/>
          </a:xfrm>
          <a:prstGeom prst="ellipse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 dirty="0">
              <a:cs typeface="+mn-ea"/>
              <a:sym typeface="HarmonyOS Sans SC Light" panose="000004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0782" y="187263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854435" y="2274637"/>
            <a:ext cx="204110" cy="204110"/>
          </a:xfrm>
          <a:prstGeom prst="ellipse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53821" y="184469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15809" y="3064231"/>
            <a:ext cx="908812" cy="908812"/>
          </a:xfrm>
          <a:prstGeom prst="ellipse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3362" y="3227452"/>
            <a:ext cx="594980" cy="58474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538609" y="3065517"/>
            <a:ext cx="908812" cy="90881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95524" y="3227452"/>
            <a:ext cx="594980" cy="58474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480357" y="3249566"/>
            <a:ext cx="1125492" cy="1125492"/>
          </a:xfrm>
          <a:prstGeom prst="ellipse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HarmonyOS Sans SC Light" panose="000004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4670" y="3458878"/>
            <a:ext cx="697572" cy="707858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393277" y="3098422"/>
            <a:ext cx="1125492" cy="1125492"/>
          </a:xfrm>
          <a:prstGeom prst="ellipse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7709" y="3308513"/>
            <a:ext cx="697572" cy="707858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00701" y="4223914"/>
            <a:ext cx="1737757" cy="962081"/>
            <a:chOff x="436523" y="1886576"/>
            <a:chExt cx="1737757" cy="962081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74224" y="4664836"/>
            <a:ext cx="1737757" cy="962081"/>
            <a:chOff x="436523" y="1886576"/>
            <a:chExt cx="1737757" cy="962081"/>
          </a:xfrm>
        </p:grpSpPr>
        <p:sp>
          <p:nvSpPr>
            <p:cNvPr id="32" name="文本框 31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26186" y="4223914"/>
            <a:ext cx="1737757" cy="1166174"/>
            <a:chOff x="436523" y="1886576"/>
            <a:chExt cx="1737757" cy="1166174"/>
          </a:xfrm>
        </p:grpSpPr>
        <p:sp>
          <p:nvSpPr>
            <p:cNvPr id="35" name="文本框 34"/>
            <p:cNvSpPr txBox="1"/>
            <p:nvPr/>
          </p:nvSpPr>
          <p:spPr>
            <a:xfrm>
              <a:off x="444501" y="2152504"/>
              <a:ext cx="1729779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 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唯一访 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62962" y="4449723"/>
            <a:ext cx="1737757" cy="962081"/>
            <a:chOff x="436523" y="1886576"/>
            <a:chExt cx="1737757" cy="962081"/>
          </a:xfrm>
        </p:grpSpPr>
        <p:sp>
          <p:nvSpPr>
            <p:cNvPr id="38" name="文本框 37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论文总结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4200" y="2898293"/>
              <a:ext cx="731915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05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" name="矩形 3" descr="51PPT模板网，幻灯片演示模板及素材免费下载！&#10;51PPT模板网 唯一访问网址：www.51pptmoban.com"/>
          <p:cNvSpPr/>
          <p:nvPr/>
        </p:nvSpPr>
        <p:spPr>
          <a:xfrm>
            <a:off x="0" y="4084320"/>
            <a:ext cx="12192000" cy="277368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5" name="Hexagon 59"/>
          <p:cNvSpPr>
            <a:spLocks noChangeAspect="1"/>
          </p:cNvSpPr>
          <p:nvPr/>
        </p:nvSpPr>
        <p:spPr>
          <a:xfrm>
            <a:off x="9219204" y="3037055"/>
            <a:ext cx="1440000" cy="1241380"/>
          </a:xfrm>
          <a:prstGeom prst="hexagon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6" name="Hexagon 60"/>
          <p:cNvSpPr>
            <a:spLocks noChangeAspect="1"/>
          </p:cNvSpPr>
          <p:nvPr/>
        </p:nvSpPr>
        <p:spPr>
          <a:xfrm>
            <a:off x="6661452" y="3037056"/>
            <a:ext cx="1440000" cy="1241380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Hexagon 61"/>
          <p:cNvSpPr>
            <a:spLocks noChangeAspect="1"/>
          </p:cNvSpPr>
          <p:nvPr/>
        </p:nvSpPr>
        <p:spPr>
          <a:xfrm>
            <a:off x="4136163" y="3037056"/>
            <a:ext cx="1440000" cy="1241380"/>
          </a:xfrm>
          <a:prstGeom prst="hexagon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Hexagon 62"/>
          <p:cNvSpPr>
            <a:spLocks noChangeAspect="1"/>
          </p:cNvSpPr>
          <p:nvPr/>
        </p:nvSpPr>
        <p:spPr>
          <a:xfrm>
            <a:off x="1609059" y="3037056"/>
            <a:ext cx="1440000" cy="1241380"/>
          </a:xfrm>
          <a:prstGeom prst="hexagon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9" name="Shape 2641"/>
          <p:cNvSpPr/>
          <p:nvPr/>
        </p:nvSpPr>
        <p:spPr>
          <a:xfrm>
            <a:off x="2076552" y="3530339"/>
            <a:ext cx="468916" cy="29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10" name="Shape 2688"/>
          <p:cNvSpPr/>
          <p:nvPr/>
        </p:nvSpPr>
        <p:spPr>
          <a:xfrm>
            <a:off x="4601842" y="3417289"/>
            <a:ext cx="468916" cy="46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11" name="Shape 2783"/>
          <p:cNvSpPr/>
          <p:nvPr/>
        </p:nvSpPr>
        <p:spPr>
          <a:xfrm>
            <a:off x="7127131" y="3459675"/>
            <a:ext cx="468916" cy="404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cs typeface="+mn-ea"/>
              <a:sym typeface="+mn-lt"/>
            </a:endParaRPr>
          </a:p>
        </p:txBody>
      </p:sp>
      <p:sp>
        <p:nvSpPr>
          <p:cNvPr id="12" name="Shape 2787"/>
          <p:cNvSpPr/>
          <p:nvPr/>
        </p:nvSpPr>
        <p:spPr>
          <a:xfrm>
            <a:off x="9652612" y="3417263"/>
            <a:ext cx="468625" cy="468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61029" y="1189921"/>
            <a:ext cx="8069942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6120" y="4534016"/>
            <a:ext cx="1729779" cy="962081"/>
            <a:chOff x="444501" y="1886576"/>
            <a:chExt cx="1729779" cy="962081"/>
          </a:xfrm>
        </p:grpSpPr>
        <p:sp>
          <p:nvSpPr>
            <p:cNvPr id="28" name="文本框 27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71410" y="4534016"/>
            <a:ext cx="1729779" cy="962081"/>
            <a:chOff x="444501" y="1886576"/>
            <a:chExt cx="1729779" cy="962081"/>
          </a:xfrm>
        </p:grpSpPr>
        <p:sp>
          <p:nvSpPr>
            <p:cNvPr id="31" name="文本框 30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16562" y="4534016"/>
            <a:ext cx="1729779" cy="1166174"/>
            <a:chOff x="444501" y="1886576"/>
            <a:chExt cx="1729779" cy="1166174"/>
          </a:xfrm>
        </p:grpSpPr>
        <p:sp>
          <p:nvSpPr>
            <p:cNvPr id="34" name="文本框 33"/>
            <p:cNvSpPr txBox="1"/>
            <p:nvPr/>
          </p:nvSpPr>
          <p:spPr>
            <a:xfrm>
              <a:off x="444501" y="2152504"/>
              <a:ext cx="1729779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 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algn="ctr"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www.51pptmoba 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074314" y="4534016"/>
            <a:ext cx="1729779" cy="962081"/>
            <a:chOff x="444501" y="1886576"/>
            <a:chExt cx="1729779" cy="962081"/>
          </a:xfrm>
        </p:grpSpPr>
        <p:sp>
          <p:nvSpPr>
            <p:cNvPr id="37" name="文本框 36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Rectangle 25"/>
          <p:cNvSpPr/>
          <p:nvPr/>
        </p:nvSpPr>
        <p:spPr>
          <a:xfrm>
            <a:off x="1019175" y="1676400"/>
            <a:ext cx="3200400" cy="182880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3" name="Rectangle 26"/>
          <p:cNvSpPr/>
          <p:nvPr/>
        </p:nvSpPr>
        <p:spPr>
          <a:xfrm>
            <a:off x="4276725" y="1676400"/>
            <a:ext cx="3200400" cy="1828800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" name="Rectangle 27"/>
          <p:cNvSpPr/>
          <p:nvPr/>
        </p:nvSpPr>
        <p:spPr>
          <a:xfrm>
            <a:off x="1019175" y="3563937"/>
            <a:ext cx="3200400" cy="1828800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" name="Rectangle 28"/>
          <p:cNvSpPr/>
          <p:nvPr/>
        </p:nvSpPr>
        <p:spPr>
          <a:xfrm>
            <a:off x="4276725" y="3563937"/>
            <a:ext cx="3200400" cy="1828800"/>
          </a:xfrm>
          <a:prstGeom prst="rect">
            <a:avLst/>
          </a:prstGeom>
          <a:blipFill rotWithShape="1">
            <a:blip r:embed="rId4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>
          <a:xfrm>
            <a:off x="7761286" y="2000462"/>
            <a:ext cx="352425" cy="369887"/>
          </a:xfrm>
          <a:custGeom>
            <a:avLst/>
            <a:gdLst/>
            <a:ahLst/>
            <a:cxnLst>
              <a:cxn ang="0">
                <a:pos x="539414062" y="43537877"/>
              </a:cxn>
              <a:cxn ang="0">
                <a:pos x="539414062" y="413593872"/>
              </a:cxn>
              <a:cxn ang="0">
                <a:pos x="605198646" y="457131749"/>
              </a:cxn>
              <a:cxn ang="0">
                <a:pos x="1052519385" y="457131749"/>
              </a:cxn>
              <a:cxn ang="0">
                <a:pos x="539414062" y="43537877"/>
              </a:cxn>
              <a:cxn ang="0">
                <a:pos x="473633723" y="903379916"/>
              </a:cxn>
              <a:cxn ang="0">
                <a:pos x="473633723" y="653046877"/>
              </a:cxn>
              <a:cxn ang="0">
                <a:pos x="539414062" y="587741834"/>
              </a:cxn>
              <a:cxn ang="0">
                <a:pos x="618353015" y="653046877"/>
              </a:cxn>
              <a:cxn ang="0">
                <a:pos x="618353015" y="903379916"/>
              </a:cxn>
              <a:cxn ang="0">
                <a:pos x="723604954" y="827191291"/>
              </a:cxn>
              <a:cxn ang="0">
                <a:pos x="776230923" y="805424126"/>
              </a:cxn>
              <a:cxn ang="0">
                <a:pos x="828856893" y="827191291"/>
              </a:cxn>
              <a:cxn ang="0">
                <a:pos x="828856893" y="914263499"/>
              </a:cxn>
              <a:cxn ang="0">
                <a:pos x="618353015" y="1077524331"/>
              </a:cxn>
              <a:cxn ang="0">
                <a:pos x="605198646" y="1088407914"/>
              </a:cxn>
              <a:cxn ang="0">
                <a:pos x="578885662" y="1099295044"/>
              </a:cxn>
              <a:cxn ang="0">
                <a:pos x="552572677" y="1099295044"/>
              </a:cxn>
              <a:cxn ang="0">
                <a:pos x="539414062" y="1099295044"/>
              </a:cxn>
              <a:cxn ang="0">
                <a:pos x="539414062" y="1099295044"/>
              </a:cxn>
              <a:cxn ang="0">
                <a:pos x="513101077" y="1099295044"/>
              </a:cxn>
              <a:cxn ang="0">
                <a:pos x="486788092" y="1088407914"/>
              </a:cxn>
              <a:cxn ang="0">
                <a:pos x="473633723" y="1077524331"/>
              </a:cxn>
              <a:cxn ang="0">
                <a:pos x="263129846" y="914263499"/>
              </a:cxn>
              <a:cxn ang="0">
                <a:pos x="263129846" y="827191291"/>
              </a:cxn>
              <a:cxn ang="0">
                <a:pos x="315755815" y="805424126"/>
              </a:cxn>
              <a:cxn ang="0">
                <a:pos x="368381784" y="827191291"/>
              </a:cxn>
              <a:cxn ang="0">
                <a:pos x="473633723" y="903379916"/>
              </a:cxn>
              <a:cxn ang="0">
                <a:pos x="473633723" y="0"/>
              </a:cxn>
              <a:cxn ang="0">
                <a:pos x="184190892" y="0"/>
              </a:cxn>
              <a:cxn ang="0">
                <a:pos x="0" y="152377249"/>
              </a:cxn>
              <a:cxn ang="0">
                <a:pos x="0" y="979568541"/>
              </a:cxn>
              <a:cxn ang="0">
                <a:pos x="184190892" y="1131945791"/>
              </a:cxn>
              <a:cxn ang="0">
                <a:pos x="907795846" y="1131945791"/>
              </a:cxn>
              <a:cxn ang="0">
                <a:pos x="1091986739" y="979568541"/>
              </a:cxn>
              <a:cxn ang="0">
                <a:pos x="1091986739" y="522436792"/>
              </a:cxn>
              <a:cxn ang="0">
                <a:pos x="1065673754" y="522436792"/>
              </a:cxn>
              <a:cxn ang="0">
                <a:pos x="605198646" y="522436792"/>
              </a:cxn>
              <a:cxn ang="0">
                <a:pos x="473633723" y="413593872"/>
              </a:cxn>
              <a:cxn ang="0">
                <a:pos x="473633723" y="21767165"/>
              </a:cxn>
              <a:cxn ang="0">
                <a:pos x="473633723" y="0"/>
              </a:cxn>
            </a:cxnLst>
            <a:rect l="0" t="0" r="0" b="0"/>
            <a:pathLst>
              <a:path w="83" h="104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6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36" y="83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56"/>
                  <a:pt x="38" y="54"/>
                  <a:pt x="41" y="54"/>
                </a:cubicBezTo>
                <a:cubicBezTo>
                  <a:pt x="45" y="54"/>
                  <a:pt x="47" y="56"/>
                  <a:pt x="47" y="60"/>
                </a:cubicBezTo>
                <a:cubicBezTo>
                  <a:pt x="47" y="83"/>
                  <a:pt x="47" y="83"/>
                  <a:pt x="47" y="83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4"/>
                  <a:pt x="58" y="74"/>
                  <a:pt x="59" y="74"/>
                </a:cubicBezTo>
                <a:cubicBezTo>
                  <a:pt x="61" y="74"/>
                  <a:pt x="62" y="75"/>
                  <a:pt x="63" y="76"/>
                </a:cubicBezTo>
                <a:cubicBezTo>
                  <a:pt x="65" y="78"/>
                  <a:pt x="65" y="82"/>
                  <a:pt x="63" y="84"/>
                </a:cubicBezTo>
                <a:cubicBezTo>
                  <a:pt x="47" y="99"/>
                  <a:pt x="47" y="99"/>
                  <a:pt x="47" y="99"/>
                </a:cubicBezTo>
                <a:cubicBezTo>
                  <a:pt x="47" y="99"/>
                  <a:pt x="47" y="99"/>
                  <a:pt x="46" y="100"/>
                </a:cubicBezTo>
                <a:cubicBezTo>
                  <a:pt x="46" y="100"/>
                  <a:pt x="45" y="100"/>
                  <a:pt x="44" y="101"/>
                </a:cubicBezTo>
                <a:cubicBezTo>
                  <a:pt x="43" y="101"/>
                  <a:pt x="42" y="101"/>
                  <a:pt x="42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1" y="101"/>
                  <a:pt x="40" y="101"/>
                  <a:pt x="39" y="101"/>
                </a:cubicBezTo>
                <a:cubicBezTo>
                  <a:pt x="38" y="101"/>
                  <a:pt x="38" y="100"/>
                  <a:pt x="37" y="100"/>
                </a:cubicBezTo>
                <a:cubicBezTo>
                  <a:pt x="37" y="100"/>
                  <a:pt x="36" y="99"/>
                  <a:pt x="36" y="99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2"/>
                  <a:pt x="17" y="78"/>
                  <a:pt x="20" y="76"/>
                </a:cubicBezTo>
                <a:cubicBezTo>
                  <a:pt x="21" y="75"/>
                  <a:pt x="22" y="74"/>
                  <a:pt x="24" y="74"/>
                </a:cubicBezTo>
                <a:cubicBezTo>
                  <a:pt x="25" y="74"/>
                  <a:pt x="27" y="74"/>
                  <a:pt x="28" y="76"/>
                </a:cubicBezTo>
                <a:cubicBezTo>
                  <a:pt x="36" y="83"/>
                  <a:pt x="36" y="83"/>
                  <a:pt x="36" y="83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7"/>
                  <a:pt x="0" y="14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7"/>
                  <a:pt x="7" y="104"/>
                  <a:pt x="14" y="104"/>
                </a:cubicBezTo>
                <a:cubicBezTo>
                  <a:pt x="69" y="104"/>
                  <a:pt x="69" y="104"/>
                  <a:pt x="69" y="104"/>
                </a:cubicBezTo>
                <a:cubicBezTo>
                  <a:pt x="76" y="104"/>
                  <a:pt x="83" y="97"/>
                  <a:pt x="83" y="90"/>
                </a:cubicBezTo>
                <a:cubicBezTo>
                  <a:pt x="83" y="48"/>
                  <a:pt x="83" y="48"/>
                  <a:pt x="83" y="48"/>
                </a:cubicBezTo>
                <a:cubicBezTo>
                  <a:pt x="82" y="48"/>
                  <a:pt x="82" y="48"/>
                  <a:pt x="81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0" y="48"/>
                  <a:pt x="36" y="44"/>
                  <a:pt x="36" y="38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1"/>
                  <a:pt x="36" y="0"/>
                </a:cubicBezTo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7" name="Freeform 47"/>
          <p:cNvSpPr>
            <a:spLocks noEditPoints="1"/>
          </p:cNvSpPr>
          <p:nvPr/>
        </p:nvSpPr>
        <p:spPr>
          <a:xfrm>
            <a:off x="7761286" y="3881014"/>
            <a:ext cx="373063" cy="371475"/>
          </a:xfrm>
          <a:custGeom>
            <a:avLst/>
            <a:gdLst/>
            <a:ahLst/>
            <a:cxnLst>
              <a:cxn ang="0">
                <a:pos x="195013046" y="1146671093"/>
              </a:cxn>
              <a:cxn ang="0">
                <a:pos x="341271839" y="1082966570"/>
              </a:cxn>
              <a:cxn ang="0">
                <a:pos x="950682157" y="998029500"/>
              </a:cxn>
              <a:cxn ang="0">
                <a:pos x="926307013" y="1146671093"/>
              </a:cxn>
              <a:cxn ang="0">
                <a:pos x="950682157" y="998029500"/>
              </a:cxn>
              <a:cxn ang="0">
                <a:pos x="524095331" y="615805802"/>
              </a:cxn>
              <a:cxn ang="0">
                <a:pos x="548470475" y="360987710"/>
              </a:cxn>
              <a:cxn ang="0">
                <a:pos x="572849584" y="339755162"/>
              </a:cxn>
              <a:cxn ang="0">
                <a:pos x="597224728" y="573337266"/>
              </a:cxn>
              <a:cxn ang="0">
                <a:pos x="999436410" y="594569814"/>
              </a:cxn>
              <a:cxn ang="0">
                <a:pos x="999436410" y="637038350"/>
              </a:cxn>
              <a:cxn ang="0">
                <a:pos x="572849584" y="668892331"/>
              </a:cxn>
              <a:cxn ang="0">
                <a:pos x="146258793" y="530865291"/>
              </a:cxn>
              <a:cxn ang="0">
                <a:pos x="414401236" y="233582104"/>
              </a:cxn>
              <a:cxn ang="0">
                <a:pos x="450965934" y="244200097"/>
              </a:cxn>
              <a:cxn ang="0">
                <a:pos x="182823491" y="509632743"/>
              </a:cxn>
              <a:cxn ang="0">
                <a:pos x="572849584" y="138023600"/>
              </a:cxn>
              <a:cxn ang="0">
                <a:pos x="572849584" y="1082966570"/>
              </a:cxn>
              <a:cxn ang="0">
                <a:pos x="572849584" y="138023600"/>
              </a:cxn>
              <a:cxn ang="0">
                <a:pos x="73129396" y="169877581"/>
              </a:cxn>
              <a:cxn ang="0">
                <a:pos x="134069238" y="53086529"/>
              </a:cxn>
              <a:cxn ang="0">
                <a:pos x="170633937" y="53086529"/>
              </a:cxn>
              <a:cxn ang="0">
                <a:pos x="109694095" y="159259587"/>
              </a:cxn>
              <a:cxn ang="0">
                <a:pos x="231577744" y="0"/>
              </a:cxn>
              <a:cxn ang="0">
                <a:pos x="60939842" y="265432645"/>
              </a:cxn>
              <a:cxn ang="0">
                <a:pos x="231577744" y="0"/>
              </a:cxn>
              <a:cxn ang="0">
                <a:pos x="816612918" y="95555064"/>
              </a:cxn>
              <a:cxn ang="0">
                <a:pos x="926307013" y="31850541"/>
              </a:cxn>
              <a:cxn ang="0">
                <a:pos x="950682157" y="53086529"/>
              </a:cxn>
              <a:cxn ang="0">
                <a:pos x="840988062" y="95555064"/>
              </a:cxn>
              <a:cxn ang="0">
                <a:pos x="828802472" y="95555064"/>
              </a:cxn>
              <a:cxn ang="0">
                <a:pos x="755673076" y="84937070"/>
              </a:cxn>
              <a:cxn ang="0">
                <a:pos x="1023811553" y="31850541"/>
              </a:cxn>
            </a:cxnLst>
            <a:rect l="0" t="0" r="0" b="0"/>
            <a:pathLst>
              <a:path w="94" h="108">
                <a:moveTo>
                  <a:pt x="16" y="94"/>
                </a:moveTo>
                <a:cubicBezTo>
                  <a:pt x="13" y="100"/>
                  <a:pt x="13" y="106"/>
                  <a:pt x="16" y="108"/>
                </a:cubicBezTo>
                <a:cubicBezTo>
                  <a:pt x="17" y="108"/>
                  <a:pt x="18" y="108"/>
                  <a:pt x="19" y="108"/>
                </a:cubicBezTo>
                <a:cubicBezTo>
                  <a:pt x="22" y="108"/>
                  <a:pt x="26" y="106"/>
                  <a:pt x="28" y="102"/>
                </a:cubicBezTo>
                <a:cubicBezTo>
                  <a:pt x="16" y="94"/>
                  <a:pt x="16" y="94"/>
                  <a:pt x="16" y="94"/>
                </a:cubicBezTo>
                <a:moveTo>
                  <a:pt x="78" y="94"/>
                </a:moveTo>
                <a:cubicBezTo>
                  <a:pt x="66" y="102"/>
                  <a:pt x="66" y="102"/>
                  <a:pt x="66" y="102"/>
                </a:cubicBezTo>
                <a:cubicBezTo>
                  <a:pt x="69" y="106"/>
                  <a:pt x="73" y="108"/>
                  <a:pt x="76" y="108"/>
                </a:cubicBezTo>
                <a:cubicBezTo>
                  <a:pt x="77" y="108"/>
                  <a:pt x="78" y="108"/>
                  <a:pt x="78" y="108"/>
                </a:cubicBezTo>
                <a:cubicBezTo>
                  <a:pt x="82" y="106"/>
                  <a:pt x="82" y="100"/>
                  <a:pt x="78" y="94"/>
                </a:cubicBezTo>
                <a:moveTo>
                  <a:pt x="47" y="63"/>
                </a:moveTo>
                <a:cubicBezTo>
                  <a:pt x="45" y="63"/>
                  <a:pt x="43" y="61"/>
                  <a:pt x="43" y="58"/>
                </a:cubicBezTo>
                <a:cubicBezTo>
                  <a:pt x="43" y="57"/>
                  <a:pt x="44" y="55"/>
                  <a:pt x="45" y="54"/>
                </a:cubicBezTo>
                <a:cubicBezTo>
                  <a:pt x="45" y="34"/>
                  <a:pt x="45" y="34"/>
                  <a:pt x="45" y="34"/>
                </a:cubicBezTo>
                <a:cubicBezTo>
                  <a:pt x="45" y="33"/>
                  <a:pt x="46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2"/>
                  <a:pt x="49" y="33"/>
                  <a:pt x="4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1" y="55"/>
                  <a:pt x="51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3" y="56"/>
                  <a:pt x="84" y="57"/>
                  <a:pt x="84" y="58"/>
                </a:cubicBezTo>
                <a:cubicBezTo>
                  <a:pt x="84" y="59"/>
                  <a:pt x="83" y="60"/>
                  <a:pt x="82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0" y="62"/>
                  <a:pt x="49" y="63"/>
                  <a:pt x="47" y="63"/>
                </a:cubicBezTo>
                <a:moveTo>
                  <a:pt x="13" y="50"/>
                </a:moveTo>
                <a:cubicBezTo>
                  <a:pt x="12" y="50"/>
                  <a:pt x="12" y="50"/>
                  <a:pt x="12" y="50"/>
                </a:cubicBezTo>
                <a:cubicBezTo>
                  <a:pt x="11" y="49"/>
                  <a:pt x="10" y="48"/>
                  <a:pt x="11" y="47"/>
                </a:cubicBezTo>
                <a:cubicBezTo>
                  <a:pt x="15" y="36"/>
                  <a:pt x="23" y="26"/>
                  <a:pt x="34" y="22"/>
                </a:cubicBezTo>
                <a:cubicBezTo>
                  <a:pt x="35" y="22"/>
                  <a:pt x="35" y="22"/>
                  <a:pt x="35" y="22"/>
                </a:cubicBezTo>
                <a:cubicBezTo>
                  <a:pt x="36" y="22"/>
                  <a:pt x="37" y="22"/>
                  <a:pt x="37" y="23"/>
                </a:cubicBezTo>
                <a:cubicBezTo>
                  <a:pt x="38" y="24"/>
                  <a:pt x="37" y="25"/>
                  <a:pt x="36" y="26"/>
                </a:cubicBezTo>
                <a:cubicBezTo>
                  <a:pt x="26" y="30"/>
                  <a:pt x="18" y="38"/>
                  <a:pt x="15" y="48"/>
                </a:cubicBezTo>
                <a:cubicBezTo>
                  <a:pt x="14" y="49"/>
                  <a:pt x="14" y="50"/>
                  <a:pt x="13" y="50"/>
                </a:cubicBezTo>
                <a:moveTo>
                  <a:pt x="47" y="13"/>
                </a:moveTo>
                <a:cubicBezTo>
                  <a:pt x="23" y="13"/>
                  <a:pt x="3" y="33"/>
                  <a:pt x="3" y="58"/>
                </a:cubicBezTo>
                <a:cubicBezTo>
                  <a:pt x="3" y="82"/>
                  <a:pt x="23" y="102"/>
                  <a:pt x="47" y="102"/>
                </a:cubicBezTo>
                <a:cubicBezTo>
                  <a:pt x="72" y="102"/>
                  <a:pt x="92" y="82"/>
                  <a:pt x="92" y="58"/>
                </a:cubicBezTo>
                <a:cubicBezTo>
                  <a:pt x="92" y="33"/>
                  <a:pt x="72" y="13"/>
                  <a:pt x="47" y="13"/>
                </a:cubicBezTo>
                <a:moveTo>
                  <a:pt x="7" y="16"/>
                </a:moveTo>
                <a:cubicBezTo>
                  <a:pt x="6" y="16"/>
                  <a:pt x="6" y="16"/>
                  <a:pt x="6" y="16"/>
                </a:cubicBezTo>
                <a:cubicBezTo>
                  <a:pt x="5" y="16"/>
                  <a:pt x="5" y="15"/>
                  <a:pt x="5" y="14"/>
                </a:cubicBezTo>
                <a:cubicBezTo>
                  <a:pt x="6" y="10"/>
                  <a:pt x="8" y="7"/>
                  <a:pt x="11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4" y="5"/>
                  <a:pt x="14" y="5"/>
                </a:cubicBezTo>
                <a:cubicBezTo>
                  <a:pt x="15" y="6"/>
                  <a:pt x="14" y="8"/>
                  <a:pt x="13" y="8"/>
                </a:cubicBezTo>
                <a:cubicBezTo>
                  <a:pt x="11" y="10"/>
                  <a:pt x="9" y="12"/>
                  <a:pt x="9" y="15"/>
                </a:cubicBezTo>
                <a:cubicBezTo>
                  <a:pt x="9" y="16"/>
                  <a:pt x="8" y="16"/>
                  <a:pt x="7" y="16"/>
                </a:cubicBezTo>
                <a:moveTo>
                  <a:pt x="19" y="0"/>
                </a:moveTo>
                <a:cubicBezTo>
                  <a:pt x="16" y="0"/>
                  <a:pt x="13" y="1"/>
                  <a:pt x="10" y="3"/>
                </a:cubicBezTo>
                <a:cubicBezTo>
                  <a:pt x="3" y="8"/>
                  <a:pt x="0" y="18"/>
                  <a:pt x="5" y="25"/>
                </a:cubicBezTo>
                <a:cubicBezTo>
                  <a:pt x="33" y="8"/>
                  <a:pt x="33" y="8"/>
                  <a:pt x="33" y="8"/>
                </a:cubicBezTo>
                <a:cubicBezTo>
                  <a:pt x="30" y="3"/>
                  <a:pt x="24" y="0"/>
                  <a:pt x="19" y="0"/>
                </a:cubicBezTo>
                <a:moveTo>
                  <a:pt x="68" y="9"/>
                </a:moveTo>
                <a:cubicBezTo>
                  <a:pt x="68" y="9"/>
                  <a:pt x="67" y="9"/>
                  <a:pt x="67" y="9"/>
                </a:cubicBezTo>
                <a:cubicBezTo>
                  <a:pt x="66" y="8"/>
                  <a:pt x="66" y="6"/>
                  <a:pt x="67" y="6"/>
                </a:cubicBezTo>
                <a:cubicBezTo>
                  <a:pt x="69" y="4"/>
                  <a:pt x="72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7" y="3"/>
                  <a:pt x="78" y="4"/>
                  <a:pt x="78" y="5"/>
                </a:cubicBezTo>
                <a:cubicBezTo>
                  <a:pt x="78" y="6"/>
                  <a:pt x="77" y="7"/>
                  <a:pt x="76" y="7"/>
                </a:cubicBezTo>
                <a:cubicBezTo>
                  <a:pt x="73" y="7"/>
                  <a:pt x="71" y="8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8" y="9"/>
                </a:cubicBezTo>
                <a:moveTo>
                  <a:pt x="76" y="0"/>
                </a:moveTo>
                <a:cubicBezTo>
                  <a:pt x="70" y="0"/>
                  <a:pt x="65" y="3"/>
                  <a:pt x="62" y="8"/>
                </a:cubicBezTo>
                <a:cubicBezTo>
                  <a:pt x="90" y="25"/>
                  <a:pt x="90" y="25"/>
                  <a:pt x="90" y="25"/>
                </a:cubicBezTo>
                <a:cubicBezTo>
                  <a:pt x="94" y="18"/>
                  <a:pt x="92" y="8"/>
                  <a:pt x="84" y="3"/>
                </a:cubicBezTo>
                <a:cubicBezTo>
                  <a:pt x="82" y="1"/>
                  <a:pt x="79" y="0"/>
                  <a:pt x="76" y="0"/>
                </a:cubicBezTo>
              </a:path>
            </a:pathLst>
          </a:custGeom>
          <a:solidFill>
            <a:srgbClr val="930018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73867" y="2934017"/>
            <a:ext cx="571500" cy="571500"/>
            <a:chOff x="7168" y="4628"/>
            <a:chExt cx="900" cy="900"/>
          </a:xfrm>
        </p:grpSpPr>
        <p:sp>
          <p:nvSpPr>
            <p:cNvPr id="9" name="Rectangle 30"/>
            <p:cNvSpPr/>
            <p:nvPr/>
          </p:nvSpPr>
          <p:spPr>
            <a:xfrm>
              <a:off x="7168" y="4628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0" name="Freeform 54"/>
            <p:cNvSpPr>
              <a:spLocks noEditPoints="1"/>
            </p:cNvSpPr>
            <p:nvPr/>
          </p:nvSpPr>
          <p:spPr>
            <a:xfrm>
              <a:off x="7464" y="4925"/>
              <a:ext cx="307" cy="305"/>
            </a:xfrm>
            <a:custGeom>
              <a:avLst/>
              <a:gdLst/>
              <a:ahLst/>
              <a:cxnLst>
                <a:cxn ang="0">
                  <a:pos x="306256359" y="526669821"/>
                </a:cxn>
                <a:cxn ang="0">
                  <a:pos x="213666905" y="505317280"/>
                </a:cxn>
                <a:cxn ang="0">
                  <a:pos x="455824117" y="128108313"/>
                </a:cxn>
                <a:cxn ang="0">
                  <a:pos x="527046419" y="298921708"/>
                </a:cxn>
                <a:cxn ang="0">
                  <a:pos x="306256359" y="526669821"/>
                </a:cxn>
                <a:cxn ang="0">
                  <a:pos x="149567758" y="462614509"/>
                </a:cxn>
                <a:cxn ang="0">
                  <a:pos x="78345456" y="298921708"/>
                </a:cxn>
                <a:cxn ang="0">
                  <a:pos x="306256359" y="71171285"/>
                </a:cxn>
                <a:cxn ang="0">
                  <a:pos x="391724970" y="92523826"/>
                </a:cxn>
                <a:cxn ang="0">
                  <a:pos x="149567758" y="462614509"/>
                </a:cxn>
                <a:cxn ang="0">
                  <a:pos x="306256359" y="0"/>
                </a:cxn>
                <a:cxn ang="0">
                  <a:pos x="0" y="298921708"/>
                </a:cxn>
                <a:cxn ang="0">
                  <a:pos x="306256359" y="597841106"/>
                </a:cxn>
                <a:cxn ang="0">
                  <a:pos x="605391876" y="298921708"/>
                </a:cxn>
                <a:cxn ang="0">
                  <a:pos x="306256359" y="0"/>
                </a:cxn>
              </a:cxnLst>
              <a:rect l="0" t="0" r="0" b="0"/>
              <a:pathLst>
                <a:path w="85" h="84">
                  <a:moveTo>
                    <a:pt x="43" y="74"/>
                  </a:moveTo>
                  <a:cubicBezTo>
                    <a:pt x="38" y="74"/>
                    <a:pt x="34" y="73"/>
                    <a:pt x="30" y="7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0" y="24"/>
                    <a:pt x="74" y="32"/>
                    <a:pt x="74" y="42"/>
                  </a:cubicBezTo>
                  <a:cubicBezTo>
                    <a:pt x="74" y="60"/>
                    <a:pt x="60" y="74"/>
                    <a:pt x="43" y="74"/>
                  </a:cubicBezTo>
                  <a:moveTo>
                    <a:pt x="21" y="65"/>
                  </a:moveTo>
                  <a:cubicBezTo>
                    <a:pt x="15" y="59"/>
                    <a:pt x="11" y="51"/>
                    <a:pt x="11" y="42"/>
                  </a:cubicBezTo>
                  <a:cubicBezTo>
                    <a:pt x="11" y="24"/>
                    <a:pt x="25" y="10"/>
                    <a:pt x="43" y="10"/>
                  </a:cubicBezTo>
                  <a:cubicBezTo>
                    <a:pt x="47" y="10"/>
                    <a:pt x="51" y="11"/>
                    <a:pt x="55" y="13"/>
                  </a:cubicBezTo>
                  <a:cubicBezTo>
                    <a:pt x="21" y="65"/>
                    <a:pt x="21" y="65"/>
                    <a:pt x="21" y="65"/>
                  </a:cubicBezTo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73867" y="3563937"/>
            <a:ext cx="571500" cy="571500"/>
            <a:chOff x="7168" y="5620"/>
            <a:chExt cx="900" cy="900"/>
          </a:xfrm>
        </p:grpSpPr>
        <p:sp>
          <p:nvSpPr>
            <p:cNvPr id="12" name="Rectangle 31"/>
            <p:cNvSpPr/>
            <p:nvPr/>
          </p:nvSpPr>
          <p:spPr>
            <a:xfrm>
              <a:off x="7168" y="562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Freeform 48"/>
            <p:cNvSpPr>
              <a:spLocks noEditPoints="1"/>
            </p:cNvSpPr>
            <p:nvPr/>
          </p:nvSpPr>
          <p:spPr bwMode="auto">
            <a:xfrm>
              <a:off x="7444" y="5883"/>
              <a:ext cx="349" cy="375"/>
            </a:xfrm>
            <a:custGeom>
              <a:avLst/>
              <a:gdLst>
                <a:gd name="T0" fmla="*/ 159941 w 96"/>
                <a:gd name="T1" fmla="*/ 200364 h 103"/>
                <a:gd name="T2" fmla="*/ 144562 w 96"/>
                <a:gd name="T3" fmla="*/ 184951 h 103"/>
                <a:gd name="T4" fmla="*/ 150713 w 96"/>
                <a:gd name="T5" fmla="*/ 175704 h 103"/>
                <a:gd name="T6" fmla="*/ 150713 w 96"/>
                <a:gd name="T7" fmla="*/ 114053 h 103"/>
                <a:gd name="T8" fmla="*/ 156865 w 96"/>
                <a:gd name="T9" fmla="*/ 104806 h 103"/>
                <a:gd name="T10" fmla="*/ 156865 w 96"/>
                <a:gd name="T11" fmla="*/ 104806 h 103"/>
                <a:gd name="T12" fmla="*/ 163016 w 96"/>
                <a:gd name="T13" fmla="*/ 114053 h 103"/>
                <a:gd name="T14" fmla="*/ 163016 w 96"/>
                <a:gd name="T15" fmla="*/ 172621 h 103"/>
                <a:gd name="T16" fmla="*/ 172244 w 96"/>
                <a:gd name="T17" fmla="*/ 178786 h 103"/>
                <a:gd name="T18" fmla="*/ 264517 w 96"/>
                <a:gd name="T19" fmla="*/ 178786 h 103"/>
                <a:gd name="T20" fmla="*/ 270669 w 96"/>
                <a:gd name="T21" fmla="*/ 184951 h 103"/>
                <a:gd name="T22" fmla="*/ 264517 w 96"/>
                <a:gd name="T23" fmla="*/ 194199 h 103"/>
                <a:gd name="T24" fmla="*/ 172244 w 96"/>
                <a:gd name="T25" fmla="*/ 194199 h 103"/>
                <a:gd name="T26" fmla="*/ 159941 w 96"/>
                <a:gd name="T27" fmla="*/ 200364 h 103"/>
                <a:gd name="T28" fmla="*/ 55364 w 96"/>
                <a:gd name="T29" fmla="*/ 160291 h 103"/>
                <a:gd name="T30" fmla="*/ 52288 w 96"/>
                <a:gd name="T31" fmla="*/ 160291 h 103"/>
                <a:gd name="T32" fmla="*/ 49213 w 96"/>
                <a:gd name="T33" fmla="*/ 151044 h 103"/>
                <a:gd name="T34" fmla="*/ 123031 w 96"/>
                <a:gd name="T35" fmla="*/ 73981 h 103"/>
                <a:gd name="T36" fmla="*/ 123031 w 96"/>
                <a:gd name="T37" fmla="*/ 73981 h 103"/>
                <a:gd name="T38" fmla="*/ 129183 w 96"/>
                <a:gd name="T39" fmla="*/ 77063 h 103"/>
                <a:gd name="T40" fmla="*/ 126107 w 96"/>
                <a:gd name="T41" fmla="*/ 86311 h 103"/>
                <a:gd name="T42" fmla="*/ 61516 w 96"/>
                <a:gd name="T43" fmla="*/ 154126 h 103"/>
                <a:gd name="T44" fmla="*/ 61516 w 96"/>
                <a:gd name="T45" fmla="*/ 154126 h 103"/>
                <a:gd name="T46" fmla="*/ 55364 w 96"/>
                <a:gd name="T47" fmla="*/ 160291 h 103"/>
                <a:gd name="T48" fmla="*/ 193774 w 96"/>
                <a:gd name="T49" fmla="*/ 0 h 103"/>
                <a:gd name="T50" fmla="*/ 123031 w 96"/>
                <a:gd name="T51" fmla="*/ 0 h 103"/>
                <a:gd name="T52" fmla="*/ 107652 w 96"/>
                <a:gd name="T53" fmla="*/ 15413 h 103"/>
                <a:gd name="T54" fmla="*/ 123031 w 96"/>
                <a:gd name="T55" fmla="*/ 30825 h 103"/>
                <a:gd name="T56" fmla="*/ 144562 w 96"/>
                <a:gd name="T57" fmla="*/ 30825 h 103"/>
                <a:gd name="T58" fmla="*/ 144562 w 96"/>
                <a:gd name="T59" fmla="*/ 30825 h 103"/>
                <a:gd name="T60" fmla="*/ 144562 w 96"/>
                <a:gd name="T61" fmla="*/ 43155 h 103"/>
                <a:gd name="T62" fmla="*/ 61516 w 96"/>
                <a:gd name="T63" fmla="*/ 83228 h 103"/>
                <a:gd name="T64" fmla="*/ 61516 w 96"/>
                <a:gd name="T65" fmla="*/ 83228 h 103"/>
                <a:gd name="T66" fmla="*/ 46137 w 96"/>
                <a:gd name="T67" fmla="*/ 67816 h 103"/>
                <a:gd name="T68" fmla="*/ 52288 w 96"/>
                <a:gd name="T69" fmla="*/ 61650 h 103"/>
                <a:gd name="T70" fmla="*/ 49213 w 96"/>
                <a:gd name="T71" fmla="*/ 46238 h 103"/>
                <a:gd name="T72" fmla="*/ 36909 w 96"/>
                <a:gd name="T73" fmla="*/ 43155 h 103"/>
                <a:gd name="T74" fmla="*/ 33834 w 96"/>
                <a:gd name="T75" fmla="*/ 46238 h 103"/>
                <a:gd name="T76" fmla="*/ 3076 w 96"/>
                <a:gd name="T77" fmla="*/ 73981 h 103"/>
                <a:gd name="T78" fmla="*/ 6152 w 96"/>
                <a:gd name="T79" fmla="*/ 89393 h 103"/>
                <a:gd name="T80" fmla="*/ 18455 w 96"/>
                <a:gd name="T81" fmla="*/ 95558 h 103"/>
                <a:gd name="T82" fmla="*/ 21530 w 96"/>
                <a:gd name="T83" fmla="*/ 92476 h 103"/>
                <a:gd name="T84" fmla="*/ 27682 w 96"/>
                <a:gd name="T85" fmla="*/ 86311 h 103"/>
                <a:gd name="T86" fmla="*/ 43061 w 96"/>
                <a:gd name="T87" fmla="*/ 101723 h 103"/>
                <a:gd name="T88" fmla="*/ 46137 w 96"/>
                <a:gd name="T89" fmla="*/ 104806 h 103"/>
                <a:gd name="T90" fmla="*/ 21530 w 96"/>
                <a:gd name="T91" fmla="*/ 181869 h 103"/>
                <a:gd name="T92" fmla="*/ 159941 w 96"/>
                <a:gd name="T93" fmla="*/ 317500 h 103"/>
                <a:gd name="T94" fmla="*/ 295275 w 96"/>
                <a:gd name="T95" fmla="*/ 181869 h 103"/>
                <a:gd name="T96" fmla="*/ 172244 w 96"/>
                <a:gd name="T97" fmla="*/ 43155 h 103"/>
                <a:gd name="T98" fmla="*/ 172244 w 96"/>
                <a:gd name="T99" fmla="*/ 30825 h 103"/>
                <a:gd name="T100" fmla="*/ 172244 w 96"/>
                <a:gd name="T101" fmla="*/ 30825 h 103"/>
                <a:gd name="T102" fmla="*/ 193774 w 96"/>
                <a:gd name="T103" fmla="*/ 30825 h 103"/>
                <a:gd name="T104" fmla="*/ 209153 w 96"/>
                <a:gd name="T105" fmla="*/ 15413 h 103"/>
                <a:gd name="T106" fmla="*/ 193774 w 96"/>
                <a:gd name="T107" fmla="*/ 0 h 10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6" h="103">
                  <a:moveTo>
                    <a:pt x="52" y="65"/>
                  </a:moveTo>
                  <a:cubicBezTo>
                    <a:pt x="49" y="65"/>
                    <a:pt x="47" y="63"/>
                    <a:pt x="47" y="60"/>
                  </a:cubicBezTo>
                  <a:cubicBezTo>
                    <a:pt x="47" y="59"/>
                    <a:pt x="48" y="57"/>
                    <a:pt x="49" y="5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50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3" y="35"/>
                    <a:pt x="53" y="37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7"/>
                    <a:pt x="55" y="57"/>
                    <a:pt x="5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7" y="58"/>
                    <a:pt x="88" y="59"/>
                    <a:pt x="88" y="60"/>
                  </a:cubicBezTo>
                  <a:cubicBezTo>
                    <a:pt x="88" y="62"/>
                    <a:pt x="87" y="63"/>
                    <a:pt x="8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4"/>
                    <a:pt x="53" y="65"/>
                    <a:pt x="52" y="65"/>
                  </a:cubicBezTo>
                  <a:moveTo>
                    <a:pt x="18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6" y="51"/>
                    <a:pt x="15" y="50"/>
                    <a:pt x="16" y="49"/>
                  </a:cubicBezTo>
                  <a:cubicBezTo>
                    <a:pt x="20" y="38"/>
                    <a:pt x="28" y="28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5"/>
                    <a:pt x="42" y="25"/>
                  </a:cubicBezTo>
                  <a:cubicBezTo>
                    <a:pt x="43" y="26"/>
                    <a:pt x="42" y="28"/>
                    <a:pt x="41" y="28"/>
                  </a:cubicBezTo>
                  <a:cubicBezTo>
                    <a:pt x="31" y="32"/>
                    <a:pt x="23" y="4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51"/>
                    <a:pt x="19" y="52"/>
                    <a:pt x="18" y="52"/>
                  </a:cubicBezTo>
                  <a:moveTo>
                    <a:pt x="6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2"/>
                    <a:pt x="35" y="5"/>
                  </a:cubicBezTo>
                  <a:cubicBezTo>
                    <a:pt x="35" y="7"/>
                    <a:pt x="38" y="10"/>
                    <a:pt x="40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5"/>
                    <a:pt x="27" y="20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19"/>
                    <a:pt x="17" y="17"/>
                    <a:pt x="16" y="15"/>
                  </a:cubicBezTo>
                  <a:cubicBezTo>
                    <a:pt x="15" y="14"/>
                    <a:pt x="14" y="14"/>
                    <a:pt x="12" y="14"/>
                  </a:cubicBezTo>
                  <a:cubicBezTo>
                    <a:pt x="12" y="14"/>
                    <a:pt x="11" y="14"/>
                    <a:pt x="11" y="1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0"/>
                    <a:pt x="4" y="31"/>
                    <a:pt x="6" y="31"/>
                  </a:cubicBezTo>
                  <a:cubicBezTo>
                    <a:pt x="6" y="31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10" y="41"/>
                    <a:pt x="7" y="49"/>
                    <a:pt x="7" y="59"/>
                  </a:cubicBezTo>
                  <a:cubicBezTo>
                    <a:pt x="7" y="83"/>
                    <a:pt x="27" y="103"/>
                    <a:pt x="52" y="103"/>
                  </a:cubicBezTo>
                  <a:cubicBezTo>
                    <a:pt x="76" y="103"/>
                    <a:pt x="96" y="83"/>
                    <a:pt x="96" y="59"/>
                  </a:cubicBezTo>
                  <a:cubicBezTo>
                    <a:pt x="96" y="36"/>
                    <a:pt x="79" y="17"/>
                    <a:pt x="56" y="1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6" y="10"/>
                    <a:pt x="68" y="7"/>
                    <a:pt x="68" y="5"/>
                  </a:cubicBezTo>
                  <a:cubicBezTo>
                    <a:pt x="68" y="2"/>
                    <a:pt x="66" y="0"/>
                    <a:pt x="6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strike="noStrike" kern="0" noProof="1">
                <a:solidFill>
                  <a:srgbClr val="000000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48075" y="3563937"/>
            <a:ext cx="571500" cy="571500"/>
            <a:chOff x="6183" y="5620"/>
            <a:chExt cx="900" cy="900"/>
          </a:xfrm>
        </p:grpSpPr>
        <p:sp>
          <p:nvSpPr>
            <p:cNvPr id="15" name="Rectangle 32"/>
            <p:cNvSpPr/>
            <p:nvPr/>
          </p:nvSpPr>
          <p:spPr>
            <a:xfrm>
              <a:off x="6183" y="562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6543" y="5946"/>
              <a:ext cx="249" cy="248"/>
            </a:xfrm>
            <a:custGeom>
              <a:avLst/>
              <a:gdLst>
                <a:gd name="T0" fmla="*/ 186657 w 69"/>
                <a:gd name="T1" fmla="*/ 0 h 68"/>
                <a:gd name="T2" fmla="*/ 168298 w 69"/>
                <a:gd name="T3" fmla="*/ 9245 h 68"/>
                <a:gd name="T4" fmla="*/ 107098 w 69"/>
                <a:gd name="T5" fmla="*/ 70877 h 68"/>
                <a:gd name="T6" fmla="*/ 42839 w 69"/>
                <a:gd name="T7" fmla="*/ 9245 h 68"/>
                <a:gd name="T8" fmla="*/ 27540 w 69"/>
                <a:gd name="T9" fmla="*/ 0 h 68"/>
                <a:gd name="T10" fmla="*/ 9180 w 69"/>
                <a:gd name="T11" fmla="*/ 9245 h 68"/>
                <a:gd name="T12" fmla="*/ 9180 w 69"/>
                <a:gd name="T13" fmla="*/ 43143 h 68"/>
                <a:gd name="T14" fmla="*/ 73439 w 69"/>
                <a:gd name="T15" fmla="*/ 104775 h 68"/>
                <a:gd name="T16" fmla="*/ 9180 w 69"/>
                <a:gd name="T17" fmla="*/ 169489 h 68"/>
                <a:gd name="T18" fmla="*/ 9180 w 69"/>
                <a:gd name="T19" fmla="*/ 203387 h 68"/>
                <a:gd name="T20" fmla="*/ 27540 w 69"/>
                <a:gd name="T21" fmla="*/ 209550 h 68"/>
                <a:gd name="T22" fmla="*/ 42839 w 69"/>
                <a:gd name="T23" fmla="*/ 203387 h 68"/>
                <a:gd name="T24" fmla="*/ 107098 w 69"/>
                <a:gd name="T25" fmla="*/ 138673 h 68"/>
                <a:gd name="T26" fmla="*/ 168298 w 69"/>
                <a:gd name="T27" fmla="*/ 203387 h 68"/>
                <a:gd name="T28" fmla="*/ 186657 w 69"/>
                <a:gd name="T29" fmla="*/ 209550 h 68"/>
                <a:gd name="T30" fmla="*/ 201957 w 69"/>
                <a:gd name="T31" fmla="*/ 203387 h 68"/>
                <a:gd name="T32" fmla="*/ 201957 w 69"/>
                <a:gd name="T33" fmla="*/ 169489 h 68"/>
                <a:gd name="T34" fmla="*/ 140758 w 69"/>
                <a:gd name="T35" fmla="*/ 104775 h 68"/>
                <a:gd name="T36" fmla="*/ 201957 w 69"/>
                <a:gd name="T37" fmla="*/ 43143 h 68"/>
                <a:gd name="T38" fmla="*/ 201957 w 69"/>
                <a:gd name="T39" fmla="*/ 9245 h 68"/>
                <a:gd name="T40" fmla="*/ 186657 w 69"/>
                <a:gd name="T41" fmla="*/ 0 h 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9" h="68">
                  <a:moveTo>
                    <a:pt x="61" y="0"/>
                  </a:moveTo>
                  <a:cubicBezTo>
                    <a:pt x="59" y="0"/>
                    <a:pt x="57" y="1"/>
                    <a:pt x="55" y="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0" y="63"/>
                    <a:pt x="3" y="66"/>
                  </a:cubicBezTo>
                  <a:cubicBezTo>
                    <a:pt x="5" y="67"/>
                    <a:pt x="7" y="68"/>
                    <a:pt x="9" y="68"/>
                  </a:cubicBezTo>
                  <a:cubicBezTo>
                    <a:pt x="11" y="68"/>
                    <a:pt x="13" y="67"/>
                    <a:pt x="14" y="6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7" y="67"/>
                    <a:pt x="59" y="68"/>
                    <a:pt x="61" y="68"/>
                  </a:cubicBezTo>
                  <a:cubicBezTo>
                    <a:pt x="63" y="68"/>
                    <a:pt x="65" y="67"/>
                    <a:pt x="66" y="66"/>
                  </a:cubicBezTo>
                  <a:cubicBezTo>
                    <a:pt x="69" y="63"/>
                    <a:pt x="69" y="58"/>
                    <a:pt x="66" y="5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9" y="11"/>
                    <a:pt x="69" y="6"/>
                    <a:pt x="66" y="3"/>
                  </a:cubicBezTo>
                  <a:cubicBezTo>
                    <a:pt x="65" y="1"/>
                    <a:pt x="63" y="0"/>
                    <a:pt x="61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strike="noStrike" kern="0" noProof="1">
                <a:solidFill>
                  <a:srgbClr val="000000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48392" y="2935287"/>
            <a:ext cx="571500" cy="571500"/>
            <a:chOff x="6183" y="4630"/>
            <a:chExt cx="900" cy="900"/>
          </a:xfrm>
        </p:grpSpPr>
        <p:sp>
          <p:nvSpPr>
            <p:cNvPr id="18" name="Rectangle 29"/>
            <p:cNvSpPr/>
            <p:nvPr/>
          </p:nvSpPr>
          <p:spPr>
            <a:xfrm>
              <a:off x="6183" y="463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9" name="Freeform 45"/>
            <p:cNvSpPr/>
            <p:nvPr/>
          </p:nvSpPr>
          <p:spPr>
            <a:xfrm>
              <a:off x="6508" y="4895"/>
              <a:ext cx="318" cy="370"/>
            </a:xfrm>
            <a:custGeom>
              <a:avLst/>
              <a:gdLst/>
              <a:ahLst/>
              <a:cxnLst>
                <a:cxn ang="0">
                  <a:pos x="278155452" y="0"/>
                </a:cxn>
                <a:cxn ang="0">
                  <a:pos x="242494141" y="14100834"/>
                </a:cxn>
                <a:cxn ang="0">
                  <a:pos x="149775657" y="112808976"/>
                </a:cxn>
                <a:cxn ang="0">
                  <a:pos x="142642932" y="126909810"/>
                </a:cxn>
                <a:cxn ang="0">
                  <a:pos x="135510207" y="133960228"/>
                </a:cxn>
                <a:cxn ang="0">
                  <a:pos x="135510207" y="155111480"/>
                </a:cxn>
                <a:cxn ang="0">
                  <a:pos x="135510207" y="176262731"/>
                </a:cxn>
                <a:cxn ang="0">
                  <a:pos x="149775657" y="190365866"/>
                </a:cxn>
                <a:cxn ang="0">
                  <a:pos x="149775657" y="197416283"/>
                </a:cxn>
                <a:cxn ang="0">
                  <a:pos x="249626866" y="296122125"/>
                </a:cxn>
                <a:cxn ang="0">
                  <a:pos x="278155452" y="310225259"/>
                </a:cxn>
                <a:cxn ang="0">
                  <a:pos x="313814451" y="296122125"/>
                </a:cxn>
                <a:cxn ang="0">
                  <a:pos x="313814451" y="232668369"/>
                </a:cxn>
                <a:cxn ang="0">
                  <a:pos x="278155452" y="197416283"/>
                </a:cxn>
                <a:cxn ang="0">
                  <a:pos x="306684039" y="190365866"/>
                </a:cxn>
                <a:cxn ang="0">
                  <a:pos x="520647281" y="338426928"/>
                </a:cxn>
                <a:cxn ang="0">
                  <a:pos x="534912731" y="408931101"/>
                </a:cxn>
                <a:cxn ang="0">
                  <a:pos x="385137074" y="620448219"/>
                </a:cxn>
                <a:cxn ang="0">
                  <a:pos x="306684039" y="634549054"/>
                </a:cxn>
                <a:cxn ang="0">
                  <a:pos x="99851209" y="486487991"/>
                </a:cxn>
                <a:cxn ang="0">
                  <a:pos x="85585759" y="415981519"/>
                </a:cxn>
                <a:cxn ang="0">
                  <a:pos x="92718484" y="359578180"/>
                </a:cxn>
                <a:cxn ang="0">
                  <a:pos x="64189897" y="303174842"/>
                </a:cxn>
                <a:cxn ang="0">
                  <a:pos x="49924448" y="303174842"/>
                </a:cxn>
                <a:cxn ang="0">
                  <a:pos x="7132724" y="338426928"/>
                </a:cxn>
                <a:cxn ang="0">
                  <a:pos x="0" y="415981519"/>
                </a:cxn>
                <a:cxn ang="0">
                  <a:pos x="21395861" y="514689660"/>
                </a:cxn>
                <a:cxn ang="0">
                  <a:pos x="306684039" y="719156361"/>
                </a:cxn>
                <a:cxn ang="0">
                  <a:pos x="306684039" y="719156361"/>
                </a:cxn>
                <a:cxn ang="0">
                  <a:pos x="306684039" y="719156361"/>
                </a:cxn>
                <a:cxn ang="0">
                  <a:pos x="413665660" y="698005109"/>
                </a:cxn>
                <a:cxn ang="0">
                  <a:pos x="620498490" y="408931101"/>
                </a:cxn>
                <a:cxn ang="0">
                  <a:pos x="599102629" y="310225259"/>
                </a:cxn>
                <a:cxn ang="0">
                  <a:pos x="313814451" y="105758558"/>
                </a:cxn>
                <a:cxn ang="0">
                  <a:pos x="306684039" y="105758558"/>
                </a:cxn>
                <a:cxn ang="0">
                  <a:pos x="278155452" y="105758558"/>
                </a:cxn>
                <a:cxn ang="0">
                  <a:pos x="306684039" y="70506472"/>
                </a:cxn>
                <a:cxn ang="0">
                  <a:pos x="306684039" y="7050417"/>
                </a:cxn>
                <a:cxn ang="0">
                  <a:pos x="278155452" y="0"/>
                </a:cxn>
              </a:cxnLst>
              <a:rect l="0" t="0" r="0" b="0"/>
              <a:pathLst>
                <a:path w="87" h="102">
                  <a:moveTo>
                    <a:pt x="39" y="0"/>
                  </a:moveTo>
                  <a:cubicBezTo>
                    <a:pt x="37" y="0"/>
                    <a:pt x="35" y="0"/>
                    <a:pt x="34" y="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9" y="20"/>
                    <a:pt x="19" y="21"/>
                    <a:pt x="19" y="22"/>
                  </a:cubicBezTo>
                  <a:cubicBezTo>
                    <a:pt x="19" y="23"/>
                    <a:pt x="19" y="24"/>
                    <a:pt x="19" y="25"/>
                  </a:cubicBezTo>
                  <a:cubicBezTo>
                    <a:pt x="20" y="26"/>
                    <a:pt x="20" y="26"/>
                    <a:pt x="21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3"/>
                    <a:pt x="38" y="44"/>
                    <a:pt x="39" y="44"/>
                  </a:cubicBezTo>
                  <a:cubicBezTo>
                    <a:pt x="41" y="44"/>
                    <a:pt x="42" y="43"/>
                    <a:pt x="44" y="42"/>
                  </a:cubicBezTo>
                  <a:cubicBezTo>
                    <a:pt x="46" y="39"/>
                    <a:pt x="46" y="35"/>
                    <a:pt x="44" y="33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7"/>
                    <a:pt x="42" y="27"/>
                    <a:pt x="43" y="27"/>
                  </a:cubicBezTo>
                  <a:cubicBezTo>
                    <a:pt x="56" y="27"/>
                    <a:pt x="68" y="35"/>
                    <a:pt x="73" y="48"/>
                  </a:cubicBezTo>
                  <a:cubicBezTo>
                    <a:pt x="74" y="51"/>
                    <a:pt x="75" y="55"/>
                    <a:pt x="75" y="58"/>
                  </a:cubicBezTo>
                  <a:cubicBezTo>
                    <a:pt x="75" y="71"/>
                    <a:pt x="67" y="83"/>
                    <a:pt x="54" y="88"/>
                  </a:cubicBezTo>
                  <a:cubicBezTo>
                    <a:pt x="51" y="89"/>
                    <a:pt x="47" y="90"/>
                    <a:pt x="43" y="90"/>
                  </a:cubicBezTo>
                  <a:cubicBezTo>
                    <a:pt x="31" y="90"/>
                    <a:pt x="19" y="82"/>
                    <a:pt x="14" y="69"/>
                  </a:cubicBezTo>
                  <a:cubicBezTo>
                    <a:pt x="13" y="66"/>
                    <a:pt x="12" y="62"/>
                    <a:pt x="12" y="59"/>
                  </a:cubicBezTo>
                  <a:cubicBezTo>
                    <a:pt x="12" y="56"/>
                    <a:pt x="13" y="53"/>
                    <a:pt x="13" y="51"/>
                  </a:cubicBezTo>
                  <a:cubicBezTo>
                    <a:pt x="14" y="48"/>
                    <a:pt x="12" y="44"/>
                    <a:pt x="9" y="43"/>
                  </a:cubicBezTo>
                  <a:cubicBezTo>
                    <a:pt x="8" y="43"/>
                    <a:pt x="8" y="43"/>
                    <a:pt x="7" y="43"/>
                  </a:cubicBezTo>
                  <a:cubicBezTo>
                    <a:pt x="4" y="43"/>
                    <a:pt x="2" y="45"/>
                    <a:pt x="1" y="48"/>
                  </a:cubicBezTo>
                  <a:cubicBezTo>
                    <a:pt x="0" y="51"/>
                    <a:pt x="0" y="55"/>
                    <a:pt x="0" y="59"/>
                  </a:cubicBezTo>
                  <a:cubicBezTo>
                    <a:pt x="0" y="63"/>
                    <a:pt x="1" y="69"/>
                    <a:pt x="3" y="73"/>
                  </a:cubicBezTo>
                  <a:cubicBezTo>
                    <a:pt x="9" y="91"/>
                    <a:pt x="26" y="102"/>
                    <a:pt x="43" y="10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8" y="102"/>
                    <a:pt x="53" y="101"/>
                    <a:pt x="58" y="99"/>
                  </a:cubicBezTo>
                  <a:cubicBezTo>
                    <a:pt x="76" y="93"/>
                    <a:pt x="87" y="76"/>
                    <a:pt x="87" y="58"/>
                  </a:cubicBezTo>
                  <a:cubicBezTo>
                    <a:pt x="87" y="54"/>
                    <a:pt x="86" y="49"/>
                    <a:pt x="84" y="44"/>
                  </a:cubicBezTo>
                  <a:cubicBezTo>
                    <a:pt x="78" y="26"/>
                    <a:pt x="61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2" y="15"/>
                    <a:pt x="40" y="15"/>
                    <a:pt x="39" y="15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6" y="7"/>
                    <a:pt x="45" y="3"/>
                    <a:pt x="43" y="1"/>
                  </a:cubicBezTo>
                  <a:cubicBezTo>
                    <a:pt x="42" y="0"/>
                    <a:pt x="40" y="0"/>
                    <a:pt x="3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62227" y="2110130"/>
            <a:ext cx="3601084" cy="1012482"/>
            <a:chOff x="-233811" y="1996244"/>
            <a:chExt cx="3601084" cy="1012482"/>
          </a:xfrm>
        </p:grpSpPr>
        <p:sp>
          <p:nvSpPr>
            <p:cNvPr id="26" name="文本框 25"/>
            <p:cNvSpPr txBox="1"/>
            <p:nvPr/>
          </p:nvSpPr>
          <p:spPr>
            <a:xfrm>
              <a:off x="-233811" y="2312573"/>
              <a:ext cx="3601084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99363" y="1996244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62227" y="4023889"/>
            <a:ext cx="3601084" cy="1427980"/>
            <a:chOff x="-233811" y="1996244"/>
            <a:chExt cx="3601084" cy="1427980"/>
          </a:xfrm>
        </p:grpSpPr>
        <p:sp>
          <p:nvSpPr>
            <p:cNvPr id="29" name="文本框 28"/>
            <p:cNvSpPr txBox="1"/>
            <p:nvPr/>
          </p:nvSpPr>
          <p:spPr>
            <a:xfrm>
              <a:off x="-233811" y="2312573"/>
              <a:ext cx="3601084" cy="1111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 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 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 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9363" y="1996244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: 折角 1"/>
          <p:cNvSpPr/>
          <p:nvPr/>
        </p:nvSpPr>
        <p:spPr>
          <a:xfrm>
            <a:off x="1019175" y="1384300"/>
            <a:ext cx="4746625" cy="461010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折角 3"/>
          <p:cNvSpPr/>
          <p:nvPr/>
        </p:nvSpPr>
        <p:spPr>
          <a:xfrm>
            <a:off x="6426200" y="1384300"/>
            <a:ext cx="4746625" cy="461010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02892" y="2039514"/>
            <a:ext cx="3680308" cy="1242456"/>
            <a:chOff x="436523" y="1886576"/>
            <a:chExt cx="3680308" cy="1242456"/>
          </a:xfrm>
        </p:grpSpPr>
        <p:sp>
          <p:nvSpPr>
            <p:cNvPr id="6" name="文本框 5"/>
            <p:cNvSpPr txBox="1"/>
            <p:nvPr/>
          </p:nvSpPr>
          <p:spPr>
            <a:xfrm>
              <a:off x="444501" y="2225130"/>
              <a:ext cx="3672330" cy="903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8" name="矩形 7" descr="51PPT模板网，幻灯片演示模板及素材免费下载！&#10;51PPT模板网 唯一访问网址：www.51pptmoban.com"/>
          <p:cNvSpPr/>
          <p:nvPr/>
        </p:nvSpPr>
        <p:spPr>
          <a:xfrm>
            <a:off x="1320800" y="3576031"/>
            <a:ext cx="4114800" cy="1378973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rtlCol="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2112" y="1973535"/>
            <a:ext cx="4114800" cy="1378973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rtlCol="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959358" y="3842914"/>
            <a:ext cx="3680308" cy="1242456"/>
            <a:chOff x="436523" y="1886576"/>
            <a:chExt cx="3680308" cy="1242456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225130"/>
              <a:ext cx="3672330" cy="903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1165" y="2173101"/>
            <a:ext cx="7529670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快看世界体" pitchFamily="2" charset="-122"/>
                <a:ea typeface="快看世界体" pitchFamily="2" charset="-122"/>
                <a:cs typeface="+mn-ea"/>
                <a:sym typeface="+mn-lt"/>
              </a:rPr>
              <a:t>感谢老师指导</a:t>
            </a:r>
            <a:endParaRPr lang="zh-CN" altLang="en-US" sz="6600" dirty="0">
              <a:solidFill>
                <a:schemeClr val="bg1"/>
              </a:solidFill>
              <a:latin typeface="快看世界体" pitchFamily="2" charset="-122"/>
              <a:ea typeface="快看世界体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3771" y="5832970"/>
            <a:ext cx="4104457" cy="340155"/>
            <a:chOff x="4210628" y="5454939"/>
            <a:chExt cx="4104457" cy="340155"/>
          </a:xfrm>
        </p:grpSpPr>
        <p:grpSp>
          <p:nvGrpSpPr>
            <p:cNvPr id="25" name="组合 24"/>
            <p:cNvGrpSpPr/>
            <p:nvPr/>
          </p:nvGrpSpPr>
          <p:grpSpPr>
            <a:xfrm>
              <a:off x="4457939" y="5483467"/>
              <a:ext cx="3857146" cy="311627"/>
              <a:chOff x="4289813" y="5868701"/>
              <a:chExt cx="3360210" cy="32299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4289813" y="5868701"/>
                <a:ext cx="1930565" cy="31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gradFill flip="none" rotWithShape="1">
                      <a:gsLst>
                        <a:gs pos="1000">
                          <a:srgbClr val="BB9F64"/>
                        </a:gs>
                        <a:gs pos="100000">
                          <a:srgbClr val="BB9F64"/>
                        </a:gs>
                        <a:gs pos="61000">
                          <a:srgbClr val="FFF0AE"/>
                        </a:gs>
                      </a:gsLst>
                      <a:lin ang="5400000" scaled="1"/>
                      <a:tileRect/>
                    </a:gradFill>
                    <a:latin typeface="+mn-ea"/>
                    <a:ea typeface="+mn-ea"/>
                    <a:cs typeface="+mn-ea"/>
                  </a:defRPr>
                </a:lvl1pPr>
              </a:lstStyle>
              <a:p>
                <a:pPr algn="l"/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答辩人：</a:t>
                </a:r>
                <a:r>
                  <a:rPr lang="en-US" altLang="zh-CN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51PPT</a:t>
                </a:r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模板网</a:t>
                </a:r>
                <a:endPara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536335" y="5872691"/>
                <a:ext cx="1113688" cy="31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gradFill flip="none" rotWithShape="1">
                      <a:gsLst>
                        <a:gs pos="1000">
                          <a:srgbClr val="BB9F64"/>
                        </a:gs>
                        <a:gs pos="100000">
                          <a:srgbClr val="BB9F64"/>
                        </a:gs>
                        <a:gs pos="61000">
                          <a:srgbClr val="FFF0AE"/>
                        </a:gs>
                      </a:gsLst>
                      <a:lin ang="5400000" scaled="1"/>
                      <a:tileRect/>
                    </a:gradFill>
                    <a:latin typeface="+mn-ea"/>
                    <a:ea typeface="+mn-ea"/>
                    <a:cs typeface="+mn-ea"/>
                  </a:defRPr>
                </a:lvl1pPr>
              </a:lstStyle>
              <a:p>
                <a:pPr algn="l"/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导师：</a:t>
                </a:r>
                <a:r>
                  <a:rPr lang="en-US" altLang="zh-CN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51PPT</a:t>
                </a:r>
                <a:endPara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endParaRPr>
              </a:p>
            </p:txBody>
          </p:sp>
        </p:grpSp>
        <p:sp>
          <p:nvSpPr>
            <p:cNvPr id="26" name="iconfont-10471-5111261"/>
            <p:cNvSpPr/>
            <p:nvPr/>
          </p:nvSpPr>
          <p:spPr>
            <a:xfrm>
              <a:off x="6664544" y="5459068"/>
              <a:ext cx="325857" cy="325857"/>
            </a:xfrm>
            <a:custGeom>
              <a:avLst/>
              <a:gdLst>
                <a:gd name="T0" fmla="*/ 4724 w 9448"/>
                <a:gd name="T1" fmla="*/ 0 h 9448"/>
                <a:gd name="T2" fmla="*/ 0 w 9448"/>
                <a:gd name="T3" fmla="*/ 4724 h 9448"/>
                <a:gd name="T4" fmla="*/ 4724 w 9448"/>
                <a:gd name="T5" fmla="*/ 9448 h 9448"/>
                <a:gd name="T6" fmla="*/ 9448 w 9448"/>
                <a:gd name="T7" fmla="*/ 4724 h 9448"/>
                <a:gd name="T8" fmla="*/ 4724 w 9448"/>
                <a:gd name="T9" fmla="*/ 0 h 9448"/>
                <a:gd name="T10" fmla="*/ 4724 w 9448"/>
                <a:gd name="T11" fmla="*/ 9055 h 9448"/>
                <a:gd name="T12" fmla="*/ 1406 w 9448"/>
                <a:gd name="T13" fmla="*/ 7504 h 9448"/>
                <a:gd name="T14" fmla="*/ 3457 w 9448"/>
                <a:gd name="T15" fmla="*/ 6779 h 9448"/>
                <a:gd name="T16" fmla="*/ 3516 w 9448"/>
                <a:gd name="T17" fmla="*/ 6536 h 9448"/>
                <a:gd name="T18" fmla="*/ 3429 w 9448"/>
                <a:gd name="T19" fmla="*/ 6000 h 9448"/>
                <a:gd name="T20" fmla="*/ 3221 w 9448"/>
                <a:gd name="T21" fmla="*/ 5283 h 9448"/>
                <a:gd name="T22" fmla="*/ 2912 w 9448"/>
                <a:gd name="T23" fmla="*/ 4536 h 9448"/>
                <a:gd name="T24" fmla="*/ 2921 w 9448"/>
                <a:gd name="T25" fmla="*/ 3909 h 9448"/>
                <a:gd name="T26" fmla="*/ 2934 w 9448"/>
                <a:gd name="T27" fmla="*/ 3868 h 9448"/>
                <a:gd name="T28" fmla="*/ 2864 w 9448"/>
                <a:gd name="T29" fmla="*/ 2987 h 9448"/>
                <a:gd name="T30" fmla="*/ 3205 w 9448"/>
                <a:gd name="T31" fmla="*/ 1822 h 9448"/>
                <a:gd name="T32" fmla="*/ 4522 w 9448"/>
                <a:gd name="T33" fmla="*/ 1186 h 9448"/>
                <a:gd name="T34" fmla="*/ 4919 w 9448"/>
                <a:gd name="T35" fmla="*/ 1186 h 9448"/>
                <a:gd name="T36" fmla="*/ 6248 w 9448"/>
                <a:gd name="T37" fmla="*/ 1822 h 9448"/>
                <a:gd name="T38" fmla="*/ 6586 w 9448"/>
                <a:gd name="T39" fmla="*/ 2987 h 9448"/>
                <a:gd name="T40" fmla="*/ 6516 w 9448"/>
                <a:gd name="T41" fmla="*/ 3868 h 9448"/>
                <a:gd name="T42" fmla="*/ 6530 w 9448"/>
                <a:gd name="T43" fmla="*/ 3906 h 9448"/>
                <a:gd name="T44" fmla="*/ 6539 w 9448"/>
                <a:gd name="T45" fmla="*/ 4533 h 9448"/>
                <a:gd name="T46" fmla="*/ 6230 w 9448"/>
                <a:gd name="T47" fmla="*/ 5280 h 9448"/>
                <a:gd name="T48" fmla="*/ 6021 w 9448"/>
                <a:gd name="T49" fmla="*/ 5998 h 9448"/>
                <a:gd name="T50" fmla="*/ 5871 w 9448"/>
                <a:gd name="T51" fmla="*/ 6527 h 9448"/>
                <a:gd name="T52" fmla="*/ 5932 w 9448"/>
                <a:gd name="T53" fmla="*/ 6770 h 9448"/>
                <a:gd name="T54" fmla="*/ 8044 w 9448"/>
                <a:gd name="T55" fmla="*/ 7499 h 9448"/>
                <a:gd name="T56" fmla="*/ 4724 w 9448"/>
                <a:gd name="T57" fmla="*/ 9055 h 9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48" h="9448">
                  <a:moveTo>
                    <a:pt x="4724" y="0"/>
                  </a:moveTo>
                  <a:cubicBezTo>
                    <a:pt x="2115" y="0"/>
                    <a:pt x="0" y="2115"/>
                    <a:pt x="0" y="4724"/>
                  </a:cubicBezTo>
                  <a:cubicBezTo>
                    <a:pt x="0" y="7333"/>
                    <a:pt x="2115" y="9448"/>
                    <a:pt x="4724" y="9448"/>
                  </a:cubicBezTo>
                  <a:cubicBezTo>
                    <a:pt x="7333" y="9448"/>
                    <a:pt x="9448" y="7333"/>
                    <a:pt x="9448" y="4724"/>
                  </a:cubicBezTo>
                  <a:cubicBezTo>
                    <a:pt x="9448" y="2115"/>
                    <a:pt x="7333" y="0"/>
                    <a:pt x="4724" y="0"/>
                  </a:cubicBezTo>
                  <a:close/>
                  <a:moveTo>
                    <a:pt x="4724" y="9055"/>
                  </a:moveTo>
                  <a:cubicBezTo>
                    <a:pt x="3393" y="9055"/>
                    <a:pt x="2201" y="8451"/>
                    <a:pt x="1406" y="7504"/>
                  </a:cubicBezTo>
                  <a:cubicBezTo>
                    <a:pt x="1810" y="7329"/>
                    <a:pt x="2819" y="6966"/>
                    <a:pt x="3457" y="6779"/>
                  </a:cubicBezTo>
                  <a:cubicBezTo>
                    <a:pt x="3507" y="6763"/>
                    <a:pt x="3516" y="6761"/>
                    <a:pt x="3516" y="6536"/>
                  </a:cubicBezTo>
                  <a:cubicBezTo>
                    <a:pt x="3516" y="6296"/>
                    <a:pt x="3489" y="6125"/>
                    <a:pt x="3429" y="6000"/>
                  </a:cubicBezTo>
                  <a:cubicBezTo>
                    <a:pt x="3350" y="5830"/>
                    <a:pt x="3255" y="5542"/>
                    <a:pt x="3221" y="5283"/>
                  </a:cubicBezTo>
                  <a:cubicBezTo>
                    <a:pt x="3125" y="5171"/>
                    <a:pt x="2996" y="4953"/>
                    <a:pt x="2912" y="4536"/>
                  </a:cubicBezTo>
                  <a:cubicBezTo>
                    <a:pt x="2839" y="4168"/>
                    <a:pt x="2873" y="4034"/>
                    <a:pt x="2921" y="3909"/>
                  </a:cubicBezTo>
                  <a:cubicBezTo>
                    <a:pt x="2925" y="3895"/>
                    <a:pt x="2932" y="3881"/>
                    <a:pt x="2934" y="3868"/>
                  </a:cubicBezTo>
                  <a:cubicBezTo>
                    <a:pt x="2953" y="3784"/>
                    <a:pt x="2928" y="3334"/>
                    <a:pt x="2864" y="2987"/>
                  </a:cubicBezTo>
                  <a:cubicBezTo>
                    <a:pt x="2821" y="2748"/>
                    <a:pt x="2875" y="2242"/>
                    <a:pt x="3205" y="1822"/>
                  </a:cubicBezTo>
                  <a:cubicBezTo>
                    <a:pt x="3411" y="1556"/>
                    <a:pt x="3809" y="1231"/>
                    <a:pt x="4522" y="1186"/>
                  </a:cubicBezTo>
                  <a:lnTo>
                    <a:pt x="4919" y="1186"/>
                  </a:lnTo>
                  <a:cubicBezTo>
                    <a:pt x="5644" y="1231"/>
                    <a:pt x="6041" y="1556"/>
                    <a:pt x="6248" y="1822"/>
                  </a:cubicBezTo>
                  <a:cubicBezTo>
                    <a:pt x="6577" y="2242"/>
                    <a:pt x="6632" y="2748"/>
                    <a:pt x="6586" y="2987"/>
                  </a:cubicBezTo>
                  <a:cubicBezTo>
                    <a:pt x="6523" y="3334"/>
                    <a:pt x="6498" y="3782"/>
                    <a:pt x="6516" y="3868"/>
                  </a:cubicBezTo>
                  <a:cubicBezTo>
                    <a:pt x="6518" y="3881"/>
                    <a:pt x="6525" y="3895"/>
                    <a:pt x="6530" y="3906"/>
                  </a:cubicBezTo>
                  <a:cubicBezTo>
                    <a:pt x="6577" y="4031"/>
                    <a:pt x="6614" y="4165"/>
                    <a:pt x="6539" y="4533"/>
                  </a:cubicBezTo>
                  <a:cubicBezTo>
                    <a:pt x="6455" y="4951"/>
                    <a:pt x="6325" y="5169"/>
                    <a:pt x="6230" y="5280"/>
                  </a:cubicBezTo>
                  <a:cubicBezTo>
                    <a:pt x="6196" y="5539"/>
                    <a:pt x="6100" y="5825"/>
                    <a:pt x="6021" y="5998"/>
                  </a:cubicBezTo>
                  <a:cubicBezTo>
                    <a:pt x="5946" y="6155"/>
                    <a:pt x="5871" y="6341"/>
                    <a:pt x="5871" y="6527"/>
                  </a:cubicBezTo>
                  <a:cubicBezTo>
                    <a:pt x="5871" y="6752"/>
                    <a:pt x="5880" y="6754"/>
                    <a:pt x="5932" y="6770"/>
                  </a:cubicBezTo>
                  <a:cubicBezTo>
                    <a:pt x="6539" y="6950"/>
                    <a:pt x="7583" y="7311"/>
                    <a:pt x="8044" y="7499"/>
                  </a:cubicBezTo>
                  <a:cubicBezTo>
                    <a:pt x="7249" y="8449"/>
                    <a:pt x="6057" y="9055"/>
                    <a:pt x="4724" y="9055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graduate_57239"/>
            <p:cNvSpPr/>
            <p:nvPr/>
          </p:nvSpPr>
          <p:spPr>
            <a:xfrm>
              <a:off x="4210628" y="5454939"/>
              <a:ext cx="226675" cy="32981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" name="组合 30" descr="51PPT模板网，幻灯片演示模板及素材免费下载！&#10;51PPT模板网 唯一访问网址：www.51pptmoban.com"/>
          <p:cNvGrpSpPr/>
          <p:nvPr/>
        </p:nvGrpSpPr>
        <p:grpSpPr>
          <a:xfrm>
            <a:off x="5463540" y="410074"/>
            <a:ext cx="1264920" cy="1264920"/>
            <a:chOff x="4144962" y="246062"/>
            <a:chExt cx="854076" cy="854076"/>
          </a:xfrm>
        </p:grpSpPr>
        <p:sp>
          <p:nvSpPr>
            <p:cNvPr id="32" name="椭圆 31"/>
            <p:cNvSpPr/>
            <p:nvPr/>
          </p:nvSpPr>
          <p:spPr>
            <a:xfrm>
              <a:off x="4144962" y="246062"/>
              <a:ext cx="854076" cy="8540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C15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281487" y="382587"/>
              <a:ext cx="581026" cy="581026"/>
            </a:xfrm>
            <a:prstGeom prst="ellipse">
              <a:avLst/>
            </a:pr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403316" y="525966"/>
              <a:ext cx="337367" cy="294268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5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9" name="矩形: 圆角 38"/>
          <p:cNvSpPr/>
          <p:nvPr/>
        </p:nvSpPr>
        <p:spPr>
          <a:xfrm>
            <a:off x="4100439" y="4321125"/>
            <a:ext cx="3991120" cy="480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89450" y="4413191"/>
            <a:ext cx="32131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XX</a:t>
            </a:r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大学</a:t>
            </a:r>
            <a:r>
              <a:rPr lang="en-US" altLang="zh-CN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202X</a:t>
            </a:r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级自媒体运营</a:t>
            </a:r>
            <a:endParaRPr lang="zh-CN" altLang="en-US" sz="1600" spc="300" dirty="0">
              <a:gradFill>
                <a:gsLst>
                  <a:gs pos="0">
                    <a:srgbClr val="AC1516"/>
                  </a:gs>
                  <a:gs pos="100000">
                    <a:srgbClr val="FF0000"/>
                  </a:gs>
                </a:gsLst>
                <a:lin ang="5400000" scaled="1"/>
              </a:gra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55529" y="3269126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524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600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如何</a:t>
              </a:r>
              <a:endParaRPr lang="zh-CN" altLang="en-US" sz="20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600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建模服务</a:t>
              </a:r>
              <a:endParaRPr lang="en-US" altLang="zh-CN" sz="20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18109" y="2898293"/>
              <a:ext cx="664101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95065" y="222885"/>
            <a:ext cx="48025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什么样的服务是好服务？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61029" y="1228021"/>
            <a:ext cx="806994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松耦合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可以独立部署修改的服务，而不需要修改系统的其他部分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尽可能少的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知道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与之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协作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的服务的信息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高内聚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找到问题域的边界，确保相关的行为放在同一个地方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与其他边界尽量松耦合的通信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0905" y="3723005"/>
            <a:ext cx="476250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领域驱动设计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845" y="1074420"/>
            <a:ext cx="4029710" cy="5326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200" y="249555"/>
            <a:ext cx="30575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什么是建模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66165" y="177927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建模方法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方法名称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1066280" y="1016635"/>
            <a:ext cx="2683395" cy="509905"/>
            <a:chOff x="1679" y="1601"/>
            <a:chExt cx="4226" cy="803"/>
          </a:xfrm>
        </p:grpSpPr>
        <p:sp>
          <p:nvSpPr>
            <p:cNvPr id="6" name="矩形 5"/>
            <p:cNvSpPr/>
            <p:nvPr/>
          </p:nvSpPr>
          <p:spPr>
            <a:xfrm>
              <a:off x="1679" y="1601"/>
              <a:ext cx="803" cy="803"/>
            </a:xfrm>
            <a:prstGeom prst="rect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25" y="1737"/>
              <a:ext cx="31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程序建模方法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66280" y="3642409"/>
            <a:ext cx="3463175" cy="509905"/>
            <a:chOff x="1679" y="5736"/>
            <a:chExt cx="5454" cy="803"/>
          </a:xfrm>
        </p:grpSpPr>
        <p:sp>
          <p:nvSpPr>
            <p:cNvPr id="10" name="矩形 9"/>
            <p:cNvSpPr/>
            <p:nvPr/>
          </p:nvSpPr>
          <p:spPr>
            <a:xfrm>
              <a:off x="1679" y="5736"/>
              <a:ext cx="803" cy="803"/>
            </a:xfrm>
            <a:prstGeom prst="rect">
              <a:avLst/>
            </a:prstGeom>
            <a:solidFill>
              <a:srgbClr val="9300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25" y="5872"/>
              <a:ext cx="44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类比：数据建模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aphicFrame>
        <p:nvGraphicFramePr>
          <p:cNvPr id="12" name="表格 11"/>
          <p:cNvGraphicFramePr/>
          <p:nvPr/>
        </p:nvGraphicFramePr>
        <p:xfrm>
          <a:off x="1066165" y="4312920"/>
          <a:ext cx="992187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790"/>
                <a:gridCol w="66490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建模方法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表示法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关系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信息工程（乌鸦脚）、</a:t>
                      </a:r>
                      <a:r>
                        <a:rPr lang="en-US" altLang="zh-CN"/>
                        <a:t>IDEF1X</a:t>
                      </a:r>
                      <a:r>
                        <a:rPr lang="zh-CN" altLang="en-US"/>
                        <a:t>、陈氏符号、巴克符号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纬度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纬度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基于时间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数据拱顶模型、锚建模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基于事实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对象角色建模（</a:t>
                      </a:r>
                      <a:r>
                        <a:rPr lang="en-US" altLang="zh-CN"/>
                        <a:t>ORM2</a:t>
                      </a:r>
                      <a:r>
                        <a:rPr lang="zh-CN" altLang="en-US"/>
                        <a:t>）、完全面向交流的信息建模（</a:t>
                      </a:r>
                      <a:r>
                        <a:rPr lang="en-US" altLang="zh-CN"/>
                        <a:t>FCO-IM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44900" y="225425"/>
            <a:ext cx="36918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核心概念：界限上下文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77140" y="2199005"/>
            <a:ext cx="509905" cy="509905"/>
          </a:xfrm>
          <a:prstGeom prst="rect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28650" y="2105049"/>
            <a:ext cx="3696693" cy="980303"/>
            <a:chOff x="436522" y="1886576"/>
            <a:chExt cx="3696693" cy="980303"/>
          </a:xfrm>
        </p:grpSpPr>
        <p:sp>
          <p:nvSpPr>
            <p:cNvPr id="20" name="文本框 19"/>
            <p:cNvSpPr txBox="1"/>
            <p:nvPr/>
          </p:nvSpPr>
          <p:spPr>
            <a:xfrm>
              <a:off x="444500" y="2152504"/>
              <a:ext cx="3688715" cy="714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ea"/>
                </a:rPr>
                <a:t>每个领域都有多个界限上下文，每个上下文中的模型，都分为两部分。一部分需要与外界通信，一部分不需要。每个上下文都需要有明确的接口暴露给其他上下文</a:t>
              </a: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6522" y="1886576"/>
              <a:ext cx="20193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描述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677140" y="3316654"/>
            <a:ext cx="509905" cy="509905"/>
          </a:xfrm>
          <a:prstGeom prst="rect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328650" y="3222698"/>
            <a:ext cx="3696693" cy="772658"/>
            <a:chOff x="436522" y="1886576"/>
            <a:chExt cx="3696693" cy="772658"/>
          </a:xfrm>
        </p:grpSpPr>
        <p:sp>
          <p:nvSpPr>
            <p:cNvPr id="25" name="文本框 24"/>
            <p:cNvSpPr txBox="1"/>
            <p:nvPr/>
          </p:nvSpPr>
          <p:spPr>
            <a:xfrm>
              <a:off x="444500" y="2152504"/>
              <a:ext cx="3688715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发现边界（界限上下文）-&gt; 划分模块 -&gt; 根据模块划分</a:t>
              </a:r>
              <a:r>
                <a:rPr lang="zh-CN"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形成</a:t>
              </a: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微服务</a:t>
              </a: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522" y="1886576"/>
              <a:ext cx="201993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划分服务的步骤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677140" y="4434303"/>
            <a:ext cx="509905" cy="509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28650" y="4340347"/>
            <a:ext cx="3696693" cy="772658"/>
            <a:chOff x="436522" y="1886576"/>
            <a:chExt cx="3696693" cy="772658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0" y="2152504"/>
              <a:ext cx="3688715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过早划分可能会导致对服务边界理解有误，无法识别出稳定的边界，导致很多跨服务的修改。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什么时候划分服务？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30835" y="1648460"/>
            <a:ext cx="5870575" cy="4027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95065" y="222885"/>
            <a:ext cx="48025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反模式：根据技术划分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61029" y="1228021"/>
            <a:ext cx="8069942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根据技术边界垂直划分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微服务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（洋葱架构），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边界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非常不稳定，需要频繁修改多个服务。	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107055" y="2501265"/>
            <a:ext cx="4691380" cy="3241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思路方法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8366" y="2898293"/>
              <a:ext cx="723587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TABLE_ENDDRAG_ORIGIN_RECT" val="781*180"/>
  <p:tag name="TABLE_ENDDRAG_RECT" val="83*339*781*180"/>
</p:tagLst>
</file>

<file path=ppt/theme/theme1.xml><?xml version="1.0" encoding="utf-8"?>
<a:theme xmlns:a="http://schemas.openxmlformats.org/drawingml/2006/main" name="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vgaa24m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A2C35"/>
        </a:solidFill>
        <a:ln>
          <a:noFill/>
        </a:ln>
      </a:spPr>
      <a:bodyPr spcFirstLastPara="0" vert="horz" wrap="square" lIns="14606" tIns="439531" rIns="14606" bIns="439530" numCol="1" spcCol="1270" anchor="ctr" anchorCtr="0">
        <a:noAutofit/>
      </a:bodyPr>
      <a:lstStyle>
        <a:defPPr algn="ctr" defTabSz="1362710">
          <a:lnSpc>
            <a:spcPct val="90000"/>
          </a:lnSpc>
          <a:spcBef>
            <a:spcPct val="0"/>
          </a:spcBef>
          <a:spcAft>
            <a:spcPct val="35000"/>
          </a:spcAft>
          <a:defRPr sz="3100">
            <a:cs typeface="+mn-ea"/>
            <a:sym typeface="+mn-lt"/>
          </a:defRPr>
        </a:defPPr>
      </a:lstStyle>
      <a:style>
        <a:lnRef idx="2">
          <a:schemeClr val="accent1">
            <a:hueOff val="0"/>
            <a:satOff val="0"/>
            <a:lumOff val="0"/>
            <a:alphaOff val="0"/>
          </a:schemeClr>
        </a:lnRef>
        <a:fillRef idx="1">
          <a:schemeClr val="accent1">
            <a:hueOff val="0"/>
            <a:satOff val="0"/>
            <a:lumOff val="0"/>
            <a:alphaOff val="0"/>
          </a:schemeClr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4279</Words>
  <Application>WPS 演示</Application>
  <PresentationFormat>宽屏</PresentationFormat>
  <Paragraphs>420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宋体</vt:lpstr>
      <vt:lpstr>Wingdings</vt:lpstr>
      <vt:lpstr>HarmonyOS Sans SC Light</vt:lpstr>
      <vt:lpstr>阿里巴巴普惠体 2.0 55 Regular</vt:lpstr>
      <vt:lpstr>汉仪大黑简</vt:lpstr>
      <vt:lpstr>黑体</vt:lpstr>
      <vt:lpstr>Gill Sans</vt:lpstr>
      <vt:lpstr>快看世界体</vt:lpstr>
      <vt:lpstr>Calibri Light</vt:lpstr>
      <vt:lpstr>Roboto Light</vt:lpstr>
      <vt:lpstr>MiSans Semibold</vt:lpstr>
      <vt:lpstr>Segoe Print</vt:lpstr>
      <vt:lpstr>Wingdings</vt:lpstr>
      <vt:lpstr>汉仪君黑-55W</vt:lpstr>
      <vt:lpstr>Gill Sans</vt:lpstr>
      <vt:lpstr>微软雅黑</vt:lpstr>
      <vt:lpstr>Arial Unicode MS</vt:lpstr>
      <vt:lpstr>等线</vt:lpstr>
      <vt:lpstr>MiSans Normal</vt:lpstr>
      <vt:lpstr>阿里巴巴普惠体 2.0 55 Regular</vt:lpstr>
      <vt:lpstr>HarmonyOS Sans SC Light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极简艺术论文答辩PPT模板简约通用幻灯片</dc:title>
  <dc:creator>Administrator</dc:creator>
  <cp:lastModifiedBy>Administrator</cp:lastModifiedBy>
  <cp:revision>216</cp:revision>
  <dcterms:created xsi:type="dcterms:W3CDTF">2017-03-26T06:32:00Z</dcterms:created>
  <dcterms:modified xsi:type="dcterms:W3CDTF">2024-04-09T04:55:16Z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2052-11.8.2.12085</vt:lpwstr>
  </property>
  <property fmtid="{D5CDD505-2E9C-101B-9397-08002B2CF9AE}" pid="3" name="ICV">
    <vt:lpwstr>84D4A72291844D139548842E7841952B</vt:lpwstr>
  </property>
</Properties>
</file>